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notesMasterIdLst>
    <p:notesMasterId r:id="rId23"/>
  </p:notesMasterIdLst>
  <p:handoutMasterIdLst>
    <p:handoutMasterId r:id="rId24"/>
  </p:handoutMasterIdLst>
  <p:sldIdLst>
    <p:sldId id="295" r:id="rId2"/>
    <p:sldId id="369" r:id="rId3"/>
    <p:sldId id="294" r:id="rId4"/>
    <p:sldId id="372" r:id="rId5"/>
    <p:sldId id="387" r:id="rId6"/>
    <p:sldId id="376" r:id="rId7"/>
    <p:sldId id="377" r:id="rId8"/>
    <p:sldId id="378" r:id="rId9"/>
    <p:sldId id="379" r:id="rId10"/>
    <p:sldId id="380" r:id="rId11"/>
    <p:sldId id="381" r:id="rId12"/>
    <p:sldId id="382" r:id="rId13"/>
    <p:sldId id="383" r:id="rId14"/>
    <p:sldId id="384" r:id="rId15"/>
    <p:sldId id="385" r:id="rId16"/>
    <p:sldId id="386" r:id="rId17"/>
    <p:sldId id="373" r:id="rId18"/>
    <p:sldId id="374" r:id="rId19"/>
    <p:sldId id="375" r:id="rId20"/>
    <p:sldId id="370" r:id="rId21"/>
    <p:sldId id="371" r:id="rId22"/>
  </p:sldIdLst>
  <p:sldSz cx="9144000" cy="6858000" type="screen4x3"/>
  <p:notesSz cx="6858000" cy="9144000"/>
  <p:defaultTextStyle>
    <a:defPPr>
      <a:defRPr lang="zh-CN"/>
    </a:defPPr>
    <a:lvl1pPr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1pPr>
    <a:lvl2pPr marL="457200"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2pPr>
    <a:lvl3pPr marL="914400"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3pPr>
    <a:lvl4pPr marL="1371600"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4pPr>
    <a:lvl5pPr marL="1828800"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5pPr>
    <a:lvl6pPr marL="2286000" algn="l" defTabSz="914400" rtl="0" eaLnBrk="1" latinLnBrk="0" hangingPunct="1">
      <a:defRPr b="1" kern="1200">
        <a:solidFill>
          <a:schemeClr val="tx1"/>
        </a:solidFill>
        <a:latin typeface="Verdana" panose="020B0604030504040204" pitchFamily="34" charset="0"/>
        <a:ea typeface="宋体" panose="02010600030101010101" pitchFamily="2" charset="-122"/>
        <a:cs typeface="+mn-cs"/>
      </a:defRPr>
    </a:lvl6pPr>
    <a:lvl7pPr marL="2743200" algn="l" defTabSz="914400" rtl="0" eaLnBrk="1" latinLnBrk="0" hangingPunct="1">
      <a:defRPr b="1" kern="1200">
        <a:solidFill>
          <a:schemeClr val="tx1"/>
        </a:solidFill>
        <a:latin typeface="Verdana" panose="020B0604030504040204" pitchFamily="34" charset="0"/>
        <a:ea typeface="宋体" panose="02010600030101010101" pitchFamily="2" charset="-122"/>
        <a:cs typeface="+mn-cs"/>
      </a:defRPr>
    </a:lvl7pPr>
    <a:lvl8pPr marL="3200400" algn="l" defTabSz="914400" rtl="0" eaLnBrk="1" latinLnBrk="0" hangingPunct="1">
      <a:defRPr b="1" kern="1200">
        <a:solidFill>
          <a:schemeClr val="tx1"/>
        </a:solidFill>
        <a:latin typeface="Verdana" panose="020B0604030504040204" pitchFamily="34" charset="0"/>
        <a:ea typeface="宋体" panose="02010600030101010101" pitchFamily="2" charset="-122"/>
        <a:cs typeface="+mn-cs"/>
      </a:defRPr>
    </a:lvl8pPr>
    <a:lvl9pPr marL="3657600" algn="l" defTabSz="914400" rtl="0" eaLnBrk="1" latinLnBrk="0" hangingPunct="1">
      <a:defRPr b="1" kern="1200">
        <a:solidFill>
          <a:schemeClr val="tx1"/>
        </a:solidFill>
        <a:latin typeface="Verdana" panose="020B0604030504040204" pitchFamily="34" charset="0"/>
        <a:ea typeface="宋体" panose="02010600030101010101" pitchFamily="2"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a:srgbClr val="DEEE12"/>
    <a:srgbClr val="00FF00"/>
    <a:srgbClr val="0000CC"/>
    <a:srgbClr val="000000"/>
    <a:srgbClr val="FFFF00"/>
    <a:srgbClr val="CC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notesViewPr>
    <p:cSldViewPr>
      <p:cViewPr varScale="1">
        <p:scale>
          <a:sx n="59" d="100"/>
          <a:sy n="59" d="100"/>
        </p:scale>
        <p:origin x="2148"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latin typeface="Arial" charset="0"/>
                <a:ea typeface="宋体" pitchFamily="2" charset="-122"/>
              </a:defRPr>
            </a:lvl1pPr>
          </a:lstStyle>
          <a:p>
            <a:pPr>
              <a:defRPr/>
            </a:pPr>
            <a:endParaRPr lang="en-US" altLang="zh-CN"/>
          </a:p>
        </p:txBody>
      </p:sp>
      <p:sp>
        <p:nvSpPr>
          <p:cNvPr id="532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charset="0"/>
                <a:ea typeface="宋体" pitchFamily="2" charset="-122"/>
              </a:defRPr>
            </a:lvl1pPr>
          </a:lstStyle>
          <a:p>
            <a:pPr>
              <a:defRPr/>
            </a:pPr>
            <a:endParaRPr lang="en-US" altLang="zh-CN"/>
          </a:p>
        </p:txBody>
      </p:sp>
      <p:sp>
        <p:nvSpPr>
          <p:cNvPr id="532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Arial" charset="0"/>
                <a:ea typeface="宋体" pitchFamily="2" charset="-122"/>
              </a:defRPr>
            </a:lvl1pPr>
          </a:lstStyle>
          <a:p>
            <a:pPr>
              <a:defRPr/>
            </a:pPr>
            <a:endParaRPr lang="en-US" altLang="zh-CN"/>
          </a:p>
        </p:txBody>
      </p:sp>
      <p:sp>
        <p:nvSpPr>
          <p:cNvPr id="532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panose="020B0604020202020204" pitchFamily="34" charset="0"/>
              </a:defRPr>
            </a:lvl1pPr>
          </a:lstStyle>
          <a:p>
            <a:fld id="{04150F96-6B00-42F6-9C63-E6D241ABDF4A}" type="slidenum">
              <a:rPr lang="en-US" altLang="zh-CN"/>
              <a:pPr/>
              <a:t>‹#›</a:t>
            </a:fld>
            <a:endParaRPr lang="en-US" altLang="zh-CN"/>
          </a:p>
        </p:txBody>
      </p:sp>
    </p:spTree>
    <p:extLst>
      <p:ext uri="{BB962C8B-B14F-4D97-AF65-F5344CB8AC3E}">
        <p14:creationId xmlns="" xmlns:p14="http://schemas.microsoft.com/office/powerpoint/2010/main" val="2748133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latin typeface="Arial" charset="0"/>
                <a:ea typeface="宋体" pitchFamily="2" charset="-122"/>
              </a:defRPr>
            </a:lvl1pPr>
          </a:lstStyle>
          <a:p>
            <a:pPr>
              <a:defRPr/>
            </a:pPr>
            <a:endParaRPr lang="en-US" altLang="zh-CN"/>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charset="0"/>
                <a:ea typeface="宋体" pitchFamily="2" charset="-122"/>
              </a:defRPr>
            </a:lvl1pPr>
          </a:lstStyle>
          <a:p>
            <a:pPr>
              <a:defRPr/>
            </a:pPr>
            <a:endParaRPr lang="en-US" altLang="zh-CN"/>
          </a:p>
        </p:txBody>
      </p:sp>
      <p:sp>
        <p:nvSpPr>
          <p:cNvPr id="655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Arial" charset="0"/>
                <a:ea typeface="宋体" pitchFamily="2" charset="-122"/>
              </a:defRPr>
            </a:lvl1pPr>
          </a:lstStyle>
          <a:p>
            <a:pPr>
              <a:defRPr/>
            </a:pPr>
            <a:endParaRPr lang="en-US" altLang="zh-CN"/>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panose="020B0604020202020204" pitchFamily="34" charset="0"/>
              </a:defRPr>
            </a:lvl1pPr>
          </a:lstStyle>
          <a:p>
            <a:fld id="{EAD1E824-6650-4D57-9198-3CBE312EC4F5}" type="slidenum">
              <a:rPr lang="en-US" altLang="zh-CN"/>
              <a:pPr/>
              <a:t>‹#›</a:t>
            </a:fld>
            <a:endParaRPr lang="en-US" altLang="zh-CN"/>
          </a:p>
        </p:txBody>
      </p:sp>
    </p:spTree>
    <p:extLst>
      <p:ext uri="{BB962C8B-B14F-4D97-AF65-F5344CB8AC3E}">
        <p14:creationId xmlns="" xmlns:p14="http://schemas.microsoft.com/office/powerpoint/2010/main" val="38469964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12"/>
          </p:nvPr>
        </p:nvSpPr>
        <p:spPr/>
        <p:txBody>
          <a:bodyPr/>
          <a:lstStyle/>
          <a:p>
            <a:fld id="{A6973CBB-EBE9-419F-BDAC-02D037E86644}" type="slidenum">
              <a:rPr lang="en-US" altLang="zh-CN" smtClean="0"/>
              <a:pPr/>
              <a:t>‹#›</a:t>
            </a:fld>
            <a:endParaRPr lang="en-US" altLang="zh-CN"/>
          </a:p>
        </p:txBody>
      </p:sp>
    </p:spTree>
    <p:extLst>
      <p:ext uri="{BB962C8B-B14F-4D97-AF65-F5344CB8AC3E}">
        <p14:creationId xmlns="" xmlns:p14="http://schemas.microsoft.com/office/powerpoint/2010/main" val="2129695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12"/>
          </p:nvPr>
        </p:nvSpPr>
        <p:spPr/>
        <p:txBody>
          <a:bodyPr/>
          <a:lstStyle/>
          <a:p>
            <a:fld id="{9848A677-8195-4C54-BF77-20E0251C1ACC}" type="slidenum">
              <a:rPr lang="en-US" altLang="zh-CN" smtClean="0"/>
              <a:pPr/>
              <a:t>‹#›</a:t>
            </a:fld>
            <a:endParaRPr lang="en-US" altLang="zh-CN"/>
          </a:p>
        </p:txBody>
      </p:sp>
    </p:spTree>
    <p:extLst>
      <p:ext uri="{BB962C8B-B14F-4D97-AF65-F5344CB8AC3E}">
        <p14:creationId xmlns="" xmlns:p14="http://schemas.microsoft.com/office/powerpoint/2010/main" val="1121978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12"/>
          </p:nvPr>
        </p:nvSpPr>
        <p:spPr/>
        <p:txBody>
          <a:bodyPr/>
          <a:lstStyle/>
          <a:p>
            <a:fld id="{467BEFB8-EB80-470D-B4FD-A927594FF60D}" type="slidenum">
              <a:rPr lang="en-US" altLang="zh-CN" smtClean="0"/>
              <a:pPr/>
              <a:t>‹#›</a:t>
            </a:fld>
            <a:endParaRPr lang="en-US" altLang="zh-CN"/>
          </a:p>
        </p:txBody>
      </p:sp>
    </p:spTree>
    <p:extLst>
      <p:ext uri="{BB962C8B-B14F-4D97-AF65-F5344CB8AC3E}">
        <p14:creationId xmlns="" xmlns:p14="http://schemas.microsoft.com/office/powerpoint/2010/main" val="252236761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endParaRPr lang="en-US" altLang="zh-CN" dirty="0"/>
          </a:p>
        </p:txBody>
      </p:sp>
      <p:sp>
        <p:nvSpPr>
          <p:cNvPr id="6" name="灯片编号占位符 5"/>
          <p:cNvSpPr>
            <a:spLocks noGrp="1"/>
          </p:cNvSpPr>
          <p:nvPr>
            <p:ph type="sldNum" sz="quarter" idx="12"/>
          </p:nvPr>
        </p:nvSpPr>
        <p:spPr/>
        <p:txBody>
          <a:bodyPr/>
          <a:lstStyle/>
          <a:p>
            <a:fld id="{26E8369C-F7E5-4F62-973B-CA52AB4980D0}" type="slidenum">
              <a:rPr lang="en-US" altLang="zh-CN" smtClean="0"/>
              <a:pPr/>
              <a:t>‹#›</a:t>
            </a:fld>
            <a:endParaRPr lang="en-US" altLang="zh-CN"/>
          </a:p>
        </p:txBody>
      </p:sp>
    </p:spTree>
    <p:extLst>
      <p:ext uri="{BB962C8B-B14F-4D97-AF65-F5344CB8AC3E}">
        <p14:creationId xmlns="" xmlns:p14="http://schemas.microsoft.com/office/powerpoint/2010/main" val="18876765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12"/>
          </p:nvPr>
        </p:nvSpPr>
        <p:spPr/>
        <p:txBody>
          <a:bodyPr/>
          <a:lstStyle/>
          <a:p>
            <a:fld id="{14486220-C61B-4741-9AD1-D0CD4ECB1DA4}" type="slidenum">
              <a:rPr lang="en-US" altLang="zh-CN" smtClean="0"/>
              <a:pPr/>
              <a:t>‹#›</a:t>
            </a:fld>
            <a:endParaRPr lang="en-US" altLang="zh-CN"/>
          </a:p>
        </p:txBody>
      </p:sp>
    </p:spTree>
    <p:extLst>
      <p:ext uri="{BB962C8B-B14F-4D97-AF65-F5344CB8AC3E}">
        <p14:creationId xmlns="" xmlns:p14="http://schemas.microsoft.com/office/powerpoint/2010/main" val="1318113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endParaRPr lang="en-US" altLang="zh-CN"/>
          </a:p>
        </p:txBody>
      </p:sp>
      <p:sp>
        <p:nvSpPr>
          <p:cNvPr id="6" name="页脚占位符 5"/>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7" name="灯片编号占位符 6"/>
          <p:cNvSpPr>
            <a:spLocks noGrp="1"/>
          </p:cNvSpPr>
          <p:nvPr>
            <p:ph type="sldNum" sz="quarter" idx="12"/>
          </p:nvPr>
        </p:nvSpPr>
        <p:spPr/>
        <p:txBody>
          <a:bodyPr/>
          <a:lstStyle/>
          <a:p>
            <a:fld id="{9F82062B-0F3E-4BDD-B129-4A06062AE834}" type="slidenum">
              <a:rPr lang="en-US" altLang="zh-CN" smtClean="0"/>
              <a:pPr/>
              <a:t>‹#›</a:t>
            </a:fld>
            <a:endParaRPr lang="en-US" altLang="zh-CN"/>
          </a:p>
        </p:txBody>
      </p:sp>
    </p:spTree>
    <p:extLst>
      <p:ext uri="{BB962C8B-B14F-4D97-AF65-F5344CB8AC3E}">
        <p14:creationId xmlns="" xmlns:p14="http://schemas.microsoft.com/office/powerpoint/2010/main" val="2734798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endParaRPr lang="en-US" altLang="zh-CN"/>
          </a:p>
        </p:txBody>
      </p:sp>
      <p:sp>
        <p:nvSpPr>
          <p:cNvPr id="8" name="页脚占位符 7"/>
          <p:cNvSpPr>
            <a:spLocks noGrp="1"/>
          </p:cNvSpPr>
          <p:nvPr>
            <p:ph type="ftr" sz="quarter" idx="11"/>
          </p:nvPr>
        </p:nvSpPr>
        <p:spPr/>
        <p:txBody>
          <a:bodyPr/>
          <a:lstStyle/>
          <a:p>
            <a:pPr>
              <a:defRPr/>
            </a:pPr>
            <a:endParaRPr lang="en-US" altLang="zh-CN"/>
          </a:p>
        </p:txBody>
      </p:sp>
      <p:sp>
        <p:nvSpPr>
          <p:cNvPr id="9" name="灯片编号占位符 8"/>
          <p:cNvSpPr>
            <a:spLocks noGrp="1"/>
          </p:cNvSpPr>
          <p:nvPr>
            <p:ph type="sldNum" sz="quarter" idx="12"/>
          </p:nvPr>
        </p:nvSpPr>
        <p:spPr/>
        <p:txBody>
          <a:bodyPr/>
          <a:lstStyle/>
          <a:p>
            <a:fld id="{B37124A0-FCA0-4924-93EC-48B4CD375896}" type="slidenum">
              <a:rPr lang="en-US" altLang="zh-CN" smtClean="0"/>
              <a:pPr/>
              <a:t>‹#›</a:t>
            </a:fld>
            <a:endParaRPr lang="en-US" altLang="zh-CN"/>
          </a:p>
        </p:txBody>
      </p:sp>
    </p:spTree>
    <p:extLst>
      <p:ext uri="{BB962C8B-B14F-4D97-AF65-F5344CB8AC3E}">
        <p14:creationId xmlns="" xmlns:p14="http://schemas.microsoft.com/office/powerpoint/2010/main" val="1338133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endParaRPr lang="en-US" altLang="zh-CN"/>
          </a:p>
        </p:txBody>
      </p:sp>
      <p:sp>
        <p:nvSpPr>
          <p:cNvPr id="4" name="页脚占位符 3"/>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5" name="灯片编号占位符 4"/>
          <p:cNvSpPr>
            <a:spLocks noGrp="1"/>
          </p:cNvSpPr>
          <p:nvPr>
            <p:ph type="sldNum" sz="quarter" idx="12"/>
          </p:nvPr>
        </p:nvSpPr>
        <p:spPr/>
        <p:txBody>
          <a:bodyPr/>
          <a:lstStyle/>
          <a:p>
            <a:fld id="{53F0FDA3-458C-460F-8967-38FD757E3E9E}" type="slidenum">
              <a:rPr lang="en-US" altLang="zh-CN" smtClean="0"/>
              <a:pPr/>
              <a:t>‹#›</a:t>
            </a:fld>
            <a:endParaRPr lang="en-US" altLang="zh-CN"/>
          </a:p>
        </p:txBody>
      </p:sp>
    </p:spTree>
    <p:extLst>
      <p:ext uri="{BB962C8B-B14F-4D97-AF65-F5344CB8AC3E}">
        <p14:creationId xmlns="" xmlns:p14="http://schemas.microsoft.com/office/powerpoint/2010/main" val="3281066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endParaRPr lang="en-US" altLang="zh-CN"/>
          </a:p>
        </p:txBody>
      </p:sp>
      <p:sp>
        <p:nvSpPr>
          <p:cNvPr id="3" name="页脚占位符 2"/>
          <p:cNvSpPr>
            <a:spLocks noGrp="1"/>
          </p:cNvSpPr>
          <p:nvPr>
            <p:ph type="ftr" sz="quarter" idx="11"/>
          </p:nvPr>
        </p:nvSpPr>
        <p:spPr/>
        <p:txBody>
          <a:bodyPr/>
          <a:lstStyle/>
          <a:p>
            <a:pPr>
              <a:defRPr/>
            </a:pPr>
            <a:endParaRPr lang="en-US" altLang="zh-CN"/>
          </a:p>
        </p:txBody>
      </p:sp>
      <p:sp>
        <p:nvSpPr>
          <p:cNvPr id="4" name="灯片编号占位符 3"/>
          <p:cNvSpPr>
            <a:spLocks noGrp="1"/>
          </p:cNvSpPr>
          <p:nvPr>
            <p:ph type="sldNum" sz="quarter" idx="12"/>
          </p:nvPr>
        </p:nvSpPr>
        <p:spPr/>
        <p:txBody>
          <a:bodyPr/>
          <a:lstStyle/>
          <a:p>
            <a:fld id="{0EB385FF-4FA9-4C93-8100-F6627A8D7A1A}" type="slidenum">
              <a:rPr lang="en-US" altLang="zh-CN" smtClean="0"/>
              <a:pPr/>
              <a:t>‹#›</a:t>
            </a:fld>
            <a:endParaRPr lang="en-US" altLang="zh-CN"/>
          </a:p>
        </p:txBody>
      </p:sp>
    </p:spTree>
    <p:extLst>
      <p:ext uri="{BB962C8B-B14F-4D97-AF65-F5344CB8AC3E}">
        <p14:creationId xmlns="" xmlns:p14="http://schemas.microsoft.com/office/powerpoint/2010/main" val="3609040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endParaRPr lang="en-US" altLang="zh-CN"/>
          </a:p>
        </p:txBody>
      </p:sp>
      <p:sp>
        <p:nvSpPr>
          <p:cNvPr id="6" name="页脚占位符 5"/>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7" name="灯片编号占位符 6"/>
          <p:cNvSpPr>
            <a:spLocks noGrp="1"/>
          </p:cNvSpPr>
          <p:nvPr>
            <p:ph type="sldNum" sz="quarter" idx="12"/>
          </p:nvPr>
        </p:nvSpPr>
        <p:spPr/>
        <p:txBody>
          <a:bodyPr/>
          <a:lstStyle/>
          <a:p>
            <a:fld id="{0D5D5C01-1B19-4A41-B69A-D394B80E5A6E}" type="slidenum">
              <a:rPr lang="en-US" altLang="zh-CN" smtClean="0"/>
              <a:pPr/>
              <a:t>‹#›</a:t>
            </a:fld>
            <a:endParaRPr lang="en-US" altLang="zh-CN"/>
          </a:p>
        </p:txBody>
      </p:sp>
    </p:spTree>
    <p:extLst>
      <p:ext uri="{BB962C8B-B14F-4D97-AF65-F5344CB8AC3E}">
        <p14:creationId xmlns="" xmlns:p14="http://schemas.microsoft.com/office/powerpoint/2010/main" val="1024781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endParaRPr lang="en-US" altLang="zh-CN"/>
          </a:p>
        </p:txBody>
      </p:sp>
      <p:sp>
        <p:nvSpPr>
          <p:cNvPr id="6" name="页脚占位符 5"/>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7" name="灯片编号占位符 6"/>
          <p:cNvSpPr>
            <a:spLocks noGrp="1"/>
          </p:cNvSpPr>
          <p:nvPr>
            <p:ph type="sldNum" sz="quarter" idx="12"/>
          </p:nvPr>
        </p:nvSpPr>
        <p:spPr/>
        <p:txBody>
          <a:bodyPr/>
          <a:lstStyle/>
          <a:p>
            <a:fld id="{1AD817B4-4EA4-453E-8141-D3D548A43426}" type="slidenum">
              <a:rPr lang="en-US" altLang="zh-CN" smtClean="0"/>
              <a:pPr/>
              <a:t>‹#›</a:t>
            </a:fld>
            <a:endParaRPr lang="en-US" altLang="zh-CN"/>
          </a:p>
        </p:txBody>
      </p:sp>
    </p:spTree>
    <p:extLst>
      <p:ext uri="{BB962C8B-B14F-4D97-AF65-F5344CB8AC3E}">
        <p14:creationId xmlns="" xmlns:p14="http://schemas.microsoft.com/office/powerpoint/2010/main" val="2576100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CN"/>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67BEFB8-EB80-470D-B4FD-A927594FF60D}" type="slidenum">
              <a:rPr lang="en-US" altLang="zh-CN" smtClean="0"/>
              <a:pPr/>
              <a:t>‹#›</a:t>
            </a:fld>
            <a:endParaRPr lang="en-US" altLang="zh-CN"/>
          </a:p>
        </p:txBody>
      </p:sp>
      <p:pic>
        <p:nvPicPr>
          <p:cNvPr id="7" name="Picture 9" descr="GIF-395"/>
          <p:cNvPicPr>
            <a:picLocks noChangeAspect="1" noChangeArrowheads="1" noCrop="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flipV="1">
            <a:off x="107950" y="404813"/>
            <a:ext cx="9036050" cy="1254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Rectangle 10"/>
          <p:cNvSpPr>
            <a:spLocks noChangeArrowheads="1"/>
          </p:cNvSpPr>
          <p:nvPr userDrawn="1"/>
        </p:nvSpPr>
        <p:spPr bwMode="auto">
          <a:xfrm>
            <a:off x="6948264" y="26988"/>
            <a:ext cx="2232249" cy="377825"/>
          </a:xfrm>
          <a:prstGeom prst="rect">
            <a:avLst/>
          </a:prstGeom>
          <a:gradFill rotWithShape="0">
            <a:gsLst>
              <a:gs pos="0">
                <a:srgbClr val="99CCFF"/>
              </a:gs>
              <a:gs pos="100000">
                <a:srgbClr val="FF00FF"/>
              </a:gs>
            </a:gsLst>
            <a:lin ang="5400000" scaled="1"/>
          </a:gradFill>
          <a:ln w="9525">
            <a:noFill/>
            <a:miter lim="800000"/>
            <a:headEnd/>
            <a:tailEnd/>
          </a:ln>
          <a:effectLst>
            <a:prstShdw prst="shdw17" dist="17961" dir="2700000">
              <a:srgbClr val="99CCFF">
                <a:gamma/>
                <a:shade val="60000"/>
                <a:invGamma/>
              </a:srgbClr>
            </a:prstShdw>
          </a:effectLst>
        </p:spPr>
        <p:txBody>
          <a:bodyPr anchor="ctr" anchorCtr="1"/>
          <a:lstStyle/>
          <a:p>
            <a:pPr>
              <a:spcBef>
                <a:spcPct val="20000"/>
              </a:spcBef>
              <a:defRPr/>
            </a:pPr>
            <a:r>
              <a:rPr kumimoji="1" lang="en-US" altLang="zh-CN" sz="2000" b="0" dirty="0">
                <a:latin typeface="华文楷体" pitchFamily="2" charset="-122"/>
                <a:ea typeface="华文楷体" pitchFamily="2" charset="-122"/>
              </a:rPr>
              <a:t>C</a:t>
            </a:r>
            <a:r>
              <a:rPr kumimoji="1" lang="zh-CN" altLang="en-US" sz="2000" b="0" dirty="0">
                <a:latin typeface="华文楷体" pitchFamily="2" charset="-122"/>
                <a:ea typeface="华文楷体" pitchFamily="2" charset="-122"/>
              </a:rPr>
              <a:t>语言</a:t>
            </a:r>
            <a:r>
              <a:rPr kumimoji="1" lang="zh-CN" altLang="en-US" sz="2000" b="0" dirty="0" smtClean="0">
                <a:latin typeface="华文楷体" pitchFamily="2" charset="-122"/>
                <a:ea typeface="华文楷体" pitchFamily="2" charset="-122"/>
              </a:rPr>
              <a:t>程序设计</a:t>
            </a:r>
            <a:endParaRPr kumimoji="1" lang="zh-CN" altLang="en-US" sz="2000" b="0" dirty="0">
              <a:latin typeface="华文楷体" pitchFamily="2" charset="-122"/>
              <a:ea typeface="华文楷体" pitchFamily="2" charset="-122"/>
            </a:endParaRPr>
          </a:p>
        </p:txBody>
      </p:sp>
      <p:sp>
        <p:nvSpPr>
          <p:cNvPr id="9" name="WordArt 11"/>
          <p:cNvSpPr>
            <a:spLocks noChangeArrowheads="1" noChangeShapeType="1" noTextEdit="1"/>
          </p:cNvSpPr>
          <p:nvPr userDrawn="1"/>
        </p:nvSpPr>
        <p:spPr bwMode="auto">
          <a:xfrm>
            <a:off x="179388" y="0"/>
            <a:ext cx="3343275" cy="371475"/>
          </a:xfrm>
          <a:prstGeom prst="rect">
            <a:avLst/>
          </a:prstGeom>
        </p:spPr>
        <p:txBody>
          <a:bodyPr wrap="none" fromWordArt="1">
            <a:prstTxWarp prst="textPlain">
              <a:avLst>
                <a:gd name="adj" fmla="val 50000"/>
              </a:avLst>
            </a:prstTxWarp>
          </a:bodyPr>
          <a:lstStyle/>
          <a:p>
            <a:pPr>
              <a:defRPr/>
            </a:pPr>
            <a:r>
              <a:rPr lang="zh-CN" altLang="en-US" sz="3600" kern="10" smtClean="0">
                <a:ln w="12700" cap="sq">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华文新魏"/>
                <a:ea typeface="华文新魏"/>
              </a:rPr>
              <a:t>指向指针的指针</a:t>
            </a:r>
            <a:endParaRPr lang="zh-CN" altLang="en-US" sz="3600" kern="10" dirty="0">
              <a:ln w="12700" cap="sq">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华文新魏"/>
              <a:ea typeface="华文新魏"/>
            </a:endParaRPr>
          </a:p>
        </p:txBody>
      </p:sp>
      <p:sp>
        <p:nvSpPr>
          <p:cNvPr id="10" name="Line 12"/>
          <p:cNvSpPr>
            <a:spLocks noChangeShapeType="1"/>
          </p:cNvSpPr>
          <p:nvPr userDrawn="1"/>
        </p:nvSpPr>
        <p:spPr bwMode="auto">
          <a:xfrm flipV="1">
            <a:off x="611188" y="1268413"/>
            <a:ext cx="7924800" cy="0"/>
          </a:xfrm>
          <a:prstGeom prst="line">
            <a:avLst/>
          </a:prstGeom>
          <a:noFill/>
          <a:ln w="3175">
            <a:solidFill>
              <a:schemeClr val="accent2"/>
            </a:solidFill>
            <a:round/>
            <a:headEnd/>
            <a:tailEnd/>
          </a:ln>
          <a:effectLst/>
        </p:spPr>
        <p:txBody>
          <a:bodyPr/>
          <a:lstStyle/>
          <a:p>
            <a:pPr>
              <a:defRPr/>
            </a:pPr>
            <a:endParaRPr lang="zh-CN" altLang="en-US"/>
          </a:p>
        </p:txBody>
      </p:sp>
    </p:spTree>
    <p:extLst>
      <p:ext uri="{BB962C8B-B14F-4D97-AF65-F5344CB8AC3E}">
        <p14:creationId xmlns="" xmlns:p14="http://schemas.microsoft.com/office/powerpoint/2010/main" val="4213692487"/>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灯片编号占位符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ea typeface="宋体" panose="02010600030101010101" pitchFamily="2" charset="-122"/>
              </a:defRPr>
            </a:lvl1pPr>
            <a:lvl2pPr marL="742950" indent="-285750" eaLnBrk="0" hangingPunct="0">
              <a:defRPr b="1">
                <a:solidFill>
                  <a:schemeClr val="tx1"/>
                </a:solidFill>
                <a:latin typeface="Verdana" panose="020B0604030504040204" pitchFamily="34" charset="0"/>
                <a:ea typeface="宋体" panose="02010600030101010101" pitchFamily="2" charset="-122"/>
              </a:defRPr>
            </a:lvl2pPr>
            <a:lvl3pPr marL="1143000" indent="-228600" eaLnBrk="0" hangingPunct="0">
              <a:defRPr b="1">
                <a:solidFill>
                  <a:schemeClr val="tx1"/>
                </a:solidFill>
                <a:latin typeface="Verdana" panose="020B0604030504040204" pitchFamily="34" charset="0"/>
                <a:ea typeface="宋体" panose="02010600030101010101" pitchFamily="2" charset="-122"/>
              </a:defRPr>
            </a:lvl3pPr>
            <a:lvl4pPr marL="1600200" indent="-228600" eaLnBrk="0" hangingPunct="0">
              <a:defRPr b="1">
                <a:solidFill>
                  <a:schemeClr val="tx1"/>
                </a:solidFill>
                <a:latin typeface="Verdana" panose="020B0604030504040204" pitchFamily="34" charset="0"/>
                <a:ea typeface="宋体" panose="02010600030101010101" pitchFamily="2" charset="-122"/>
              </a:defRPr>
            </a:lvl4pPr>
            <a:lvl5pPr marL="2057400" indent="-228600" eaLnBrk="0" hangingPunct="0">
              <a:defRPr b="1">
                <a:solidFill>
                  <a:schemeClr val="tx1"/>
                </a:solidFill>
                <a:latin typeface="Verdana" panose="020B0604030504040204" pitchFamily="34" charset="0"/>
                <a:ea typeface="宋体" panose="02010600030101010101" pitchFamily="2" charset="-122"/>
              </a:defRPr>
            </a:lvl5pPr>
            <a:lvl6pPr marL="25146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6pPr>
            <a:lvl7pPr marL="29718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7pPr>
            <a:lvl8pPr marL="34290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8pPr>
            <a:lvl9pPr marL="38862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9pPr>
          </a:lstStyle>
          <a:p>
            <a:pPr eaLnBrk="1" hangingPunct="1"/>
            <a:fld id="{2C1E6AC9-D914-4D2A-9DA6-36AAAF183683}" type="slidenum">
              <a:rPr lang="en-US" altLang="zh-CN" b="0"/>
              <a:pPr eaLnBrk="1" hangingPunct="1"/>
              <a:t>1</a:t>
            </a:fld>
            <a:endParaRPr lang="en-US" altLang="zh-CN" b="0"/>
          </a:p>
        </p:txBody>
      </p:sp>
      <p:sp>
        <p:nvSpPr>
          <p:cNvPr id="67588" name="WordArt 4"/>
          <p:cNvSpPr>
            <a:spLocks noChangeArrowheads="1" noChangeShapeType="1" noTextEdit="1"/>
          </p:cNvSpPr>
          <p:nvPr/>
        </p:nvSpPr>
        <p:spPr bwMode="auto">
          <a:xfrm>
            <a:off x="2051720" y="1340694"/>
            <a:ext cx="5257254" cy="1800274"/>
          </a:xfrm>
          <a:prstGeom prst="rect">
            <a:avLst/>
          </a:prstGeom>
        </p:spPr>
        <p:txBody>
          <a:bodyPr wrap="none" fromWordArt="1">
            <a:prstTxWarp prst="textPlain">
              <a:avLst>
                <a:gd name="adj" fmla="val 50000"/>
              </a:avLst>
            </a:prstTxWarp>
          </a:bodyPr>
          <a:lstStyle/>
          <a:p>
            <a:pPr>
              <a:defRPr/>
            </a:pPr>
            <a:r>
              <a:rPr lang="zh-CN" altLang="en-US" sz="3600" kern="10" dirty="0" smtClean="0">
                <a:ln w="19050" cap="sq">
                  <a:solidFill>
                    <a:srgbClr val="99CCFF"/>
                  </a:solidFill>
                  <a:round/>
                  <a:headEnd/>
                  <a:tailEnd/>
                </a:ln>
                <a:solidFill>
                  <a:srgbClr val="0000FF"/>
                </a:solidFill>
                <a:effectLst>
                  <a:outerShdw dist="35921" dir="2700000" algn="ctr" rotWithShape="0">
                    <a:srgbClr val="990000"/>
                  </a:outerShdw>
                </a:effectLst>
                <a:latin typeface="华文新魏"/>
                <a:ea typeface="华文新魏"/>
              </a:rPr>
              <a:t>指向指针的指针</a:t>
            </a:r>
            <a:endParaRPr lang="zh-CN" altLang="en-US" sz="3600" kern="10" dirty="0">
              <a:ln w="19050" cap="sq">
                <a:solidFill>
                  <a:srgbClr val="99CCFF"/>
                </a:solidFill>
                <a:round/>
                <a:headEnd/>
                <a:tailEnd/>
              </a:ln>
              <a:solidFill>
                <a:srgbClr val="0000FF"/>
              </a:solidFill>
              <a:effectLst>
                <a:outerShdw dist="35921" dir="2700000" algn="ctr" rotWithShape="0">
                  <a:srgbClr val="990000"/>
                </a:outerShdw>
              </a:effectLst>
              <a:latin typeface="华文新魏"/>
              <a:ea typeface="华文新魏"/>
            </a:endParaRPr>
          </a:p>
        </p:txBody>
      </p:sp>
      <p:sp>
        <p:nvSpPr>
          <p:cNvPr id="5" name="Rectangle 3"/>
          <p:cNvSpPr>
            <a:spLocks noChangeArrowheads="1"/>
          </p:cNvSpPr>
          <p:nvPr/>
        </p:nvSpPr>
        <p:spPr bwMode="auto">
          <a:xfrm>
            <a:off x="1345828" y="4609703"/>
            <a:ext cx="2657475" cy="762000"/>
          </a:xfrm>
          <a:prstGeom prst="rect">
            <a:avLst/>
          </a:prstGeom>
          <a:noFill/>
          <a:ln w="9525">
            <a:noFill/>
            <a:miter lim="800000"/>
            <a:headEnd/>
            <a:tailEnd/>
          </a:ln>
        </p:spPr>
        <p:txBody>
          <a:bodyPr anchor="b"/>
          <a:ls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lgn="ctr">
              <a:spcBef>
                <a:spcPct val="20000"/>
              </a:spcBef>
              <a:buClr>
                <a:schemeClr val="tx2"/>
              </a:buClr>
              <a:buFont typeface="Wingdings" pitchFamily="2" charset="2"/>
              <a:buNone/>
              <a:defRPr/>
            </a:pPr>
            <a:r>
              <a:rPr lang="zh-CN" altLang="en-US" sz="3600" b="1" dirty="0">
                <a:solidFill>
                  <a:srgbClr val="FF0000"/>
                </a:solidFill>
                <a:effectLst>
                  <a:outerShdw blurRad="38100" dist="38100" dir="2700000" algn="tl">
                    <a:srgbClr val="C0C0C0"/>
                  </a:outerShdw>
                </a:effectLst>
                <a:latin typeface="华文行楷" pitchFamily="2" charset="-122"/>
                <a:ea typeface="华文行楷" pitchFamily="2" charset="-122"/>
              </a:rPr>
              <a:t>软件学院</a:t>
            </a:r>
          </a:p>
        </p:txBody>
      </p:sp>
      <p:sp>
        <p:nvSpPr>
          <p:cNvPr id="6" name="Rectangle 3"/>
          <p:cNvSpPr>
            <a:spLocks noChangeArrowheads="1"/>
          </p:cNvSpPr>
          <p:nvPr/>
        </p:nvSpPr>
        <p:spPr bwMode="auto">
          <a:xfrm>
            <a:off x="3923928" y="4581128"/>
            <a:ext cx="4032250" cy="762000"/>
          </a:xfrm>
          <a:prstGeom prst="rect">
            <a:avLst/>
          </a:prstGeom>
          <a:noFill/>
          <a:ln w="9525">
            <a:noFill/>
            <a:miter lim="800000"/>
            <a:headEnd/>
            <a:tailEnd/>
          </a:ln>
        </p:spPr>
        <p:txBody>
          <a:bodyPr anchor="b"/>
          <a:ls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lgn="ctr">
              <a:spcBef>
                <a:spcPct val="20000"/>
              </a:spcBef>
              <a:buClr>
                <a:schemeClr val="tx2"/>
              </a:buClr>
              <a:buFont typeface="Wingdings" pitchFamily="2" charset="2"/>
              <a:buNone/>
              <a:defRPr/>
            </a:pPr>
            <a:r>
              <a:rPr lang="zh-CN" altLang="en-US" sz="3600" dirty="0">
                <a:solidFill>
                  <a:srgbClr val="FF0000"/>
                </a:solidFill>
                <a:effectLst>
                  <a:outerShdw blurRad="38100" dist="38100" dir="2700000" algn="tl">
                    <a:srgbClr val="C0C0C0"/>
                  </a:outerShdw>
                </a:effectLst>
                <a:latin typeface="华文行楷" pitchFamily="2" charset="-122"/>
                <a:ea typeface="华文行楷" pitchFamily="2" charset="-122"/>
              </a:rPr>
              <a:t>曾碧卿  教授</a:t>
            </a:r>
          </a:p>
        </p:txBody>
      </p:sp>
      <p:pic>
        <p:nvPicPr>
          <p:cNvPr id="7" name="Picture 5" descr="欢迎"/>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779912" y="5459920"/>
            <a:ext cx="1871985" cy="126155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有关指针的数据类型和指针运算的小结</a:t>
            </a:r>
            <a:endParaRPr lang="zh-CN" altLang="en-US" dirty="0"/>
          </a:p>
        </p:txBody>
      </p:sp>
      <p:sp>
        <p:nvSpPr>
          <p:cNvPr id="3" name="内容占位符 2"/>
          <p:cNvSpPr>
            <a:spLocks noGrp="1"/>
          </p:cNvSpPr>
          <p:nvPr>
            <p:ph idx="1"/>
          </p:nvPr>
        </p:nvSpPr>
        <p:spPr>
          <a:xfrm>
            <a:off x="645740" y="1340769"/>
            <a:ext cx="3926260" cy="504056"/>
          </a:xfrm>
        </p:spPr>
        <p:txBody>
          <a:bodyPr/>
          <a:lstStyle/>
          <a:p>
            <a:pPr>
              <a:buNone/>
            </a:pPr>
            <a:r>
              <a:rPr lang="zh-CN" altLang="en-US" sz="2400" dirty="0" smtClean="0">
                <a:ea typeface="宋体" pitchFamily="2" charset="-122"/>
              </a:rPr>
              <a:t>有关指针的数据类型的小结</a:t>
            </a:r>
          </a:p>
          <a:p>
            <a:pPr>
              <a:buNone/>
            </a:pP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10</a:t>
            </a:fld>
            <a:endParaRPr lang="en-US" altLang="zh-CN"/>
          </a:p>
        </p:txBody>
      </p:sp>
      <p:graphicFrame>
        <p:nvGraphicFramePr>
          <p:cNvPr id="6" name="Group 135"/>
          <p:cNvGraphicFramePr>
            <a:graphicFrameLocks/>
          </p:cNvGraphicFramePr>
          <p:nvPr/>
        </p:nvGraphicFramePr>
        <p:xfrm>
          <a:off x="107504" y="1933686"/>
          <a:ext cx="8964612" cy="4735674"/>
        </p:xfrm>
        <a:graphic>
          <a:graphicData uri="http://schemas.openxmlformats.org/drawingml/2006/table">
            <a:tbl>
              <a:tblPr/>
              <a:tblGrid>
                <a:gridCol w="3063108"/>
                <a:gridCol w="5901504"/>
              </a:tblGrid>
              <a:tr h="413422">
                <a:tc>
                  <a:txBody>
                    <a:bodyPr/>
                    <a:lstStyle/>
                    <a:p>
                      <a:pPr marL="342900" marR="0" lvl="0" indent="-342900" algn="ctr"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定义</a:t>
                      </a:r>
                      <a:endParaRPr kumimoji="1" lang="zh-CN" altLang="en-US" sz="2000" b="0"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ctr"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smtClean="0">
                          <a:ln>
                            <a:noFill/>
                          </a:ln>
                          <a:solidFill>
                            <a:schemeClr val="tx1"/>
                          </a:solidFill>
                          <a:effectLst/>
                          <a:latin typeface="宋体" pitchFamily="2" charset="-122"/>
                          <a:ea typeface="宋体" pitchFamily="2" charset="-122"/>
                          <a:cs typeface="Courier New" pitchFamily="49" charset="0"/>
                        </a:rPr>
                        <a:t>含义</a:t>
                      </a:r>
                      <a:endParaRPr kumimoji="1" lang="zh-CN" altLang="en-US"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r h="411880">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int</a:t>
                      </a: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a:t>
                      </a: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a:t>
                      </a:r>
                      <a:r>
                        <a:rPr kumimoji="1" lang="en-US" altLang="zh-CN"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定义整型变量</a:t>
                      </a: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r h="413422">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int</a:t>
                      </a: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*ｐ</a:t>
                      </a:r>
                      <a:r>
                        <a:rPr kumimoji="1" lang="en-US" altLang="zh-CN"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ｐ为指向整型数据的指针变量</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r h="411880">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int</a:t>
                      </a:r>
                      <a:r>
                        <a:rPr kumimoji="1" lang="en-US" altLang="zh-CN"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a[n];</a:t>
                      </a:r>
                      <a:endParaRPr kumimoji="1" lang="en-US" altLang="zh-CN"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定义整型数组ａ，它有ｎ个元素</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r h="681221">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int</a:t>
                      </a:r>
                      <a:r>
                        <a:rPr kumimoji="1" lang="en-US" altLang="zh-CN"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*p[n];</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just"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定义指针数组ｐ，它由ｎ个指向整型数据的指针元素组成</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r h="413422">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int</a:t>
                      </a: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a:t>
                      </a:r>
                      <a:r>
                        <a:rPr kumimoji="1" lang="en-US" altLang="zh-CN"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P)[n];</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smtClean="0">
                          <a:ln>
                            <a:noFill/>
                          </a:ln>
                          <a:solidFill>
                            <a:schemeClr val="tx1"/>
                          </a:solidFill>
                          <a:effectLst/>
                          <a:latin typeface="宋体" pitchFamily="2" charset="-122"/>
                          <a:ea typeface="宋体" pitchFamily="2" charset="-122"/>
                          <a:cs typeface="Courier New" pitchFamily="49" charset="0"/>
                        </a:rPr>
                        <a:t>ｐ为指向含ｎ个元素的一维数组的指针变量</a:t>
                      </a:r>
                      <a:endParaRPr kumimoji="1" lang="zh-CN" altLang="en-US" sz="2000" b="1"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r h="411880">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int</a:t>
                      </a: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a:t>
                      </a:r>
                      <a:r>
                        <a:rPr kumimoji="1" lang="en-US" altLang="zh-CN"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f();</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smtClean="0">
                          <a:ln>
                            <a:noFill/>
                          </a:ln>
                          <a:solidFill>
                            <a:schemeClr val="tx1"/>
                          </a:solidFill>
                          <a:effectLst/>
                          <a:latin typeface="宋体" pitchFamily="2" charset="-122"/>
                          <a:ea typeface="宋体" pitchFamily="2" charset="-122"/>
                          <a:cs typeface="Courier New" pitchFamily="49" charset="0"/>
                        </a:rPr>
                        <a:t>ｆ为带回整型函数值的函数</a:t>
                      </a:r>
                      <a:endParaRPr kumimoji="1" lang="zh-CN" altLang="en-US" sz="2000" b="1"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r h="445808">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int</a:t>
                      </a: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a:t>
                      </a:r>
                      <a:r>
                        <a:rPr kumimoji="1" lang="en-US" altLang="zh-CN"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p();</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ｐ为带回一个指针的函数，该指针指向整型数据</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r h="411880">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int</a:t>
                      </a: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a:t>
                      </a:r>
                      <a:r>
                        <a:rPr kumimoji="1" lang="en-US" altLang="zh-CN"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a:t>
                      </a: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*ｐ</a:t>
                      </a:r>
                      <a:r>
                        <a:rPr kumimoji="1" lang="en-US" altLang="zh-CN"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a:t>
                      </a: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smtClean="0">
                          <a:ln>
                            <a:noFill/>
                          </a:ln>
                          <a:solidFill>
                            <a:schemeClr val="tx1"/>
                          </a:solidFill>
                          <a:effectLst/>
                          <a:latin typeface="宋体" pitchFamily="2" charset="-122"/>
                          <a:ea typeface="宋体" pitchFamily="2" charset="-122"/>
                          <a:cs typeface="Courier New" pitchFamily="49" charset="0"/>
                        </a:rPr>
                        <a:t>ｐ为指向函数的指针，该函数返回一个整型值</a:t>
                      </a:r>
                      <a:endParaRPr kumimoji="1" lang="zh-CN" altLang="en-US" sz="2000" b="1"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r h="681221">
                <a:tc>
                  <a:txBody>
                    <a:bodyPr/>
                    <a:lstStyle/>
                    <a:p>
                      <a:pPr marL="342900" marR="0" lvl="0" indent="-342900" algn="l" defTabSz="762000" rtl="0" eaLnBrk="1" fontAlgn="base" latinLnBrk="0" hangingPunct="1">
                        <a:lnSpc>
                          <a:spcPct val="100000"/>
                        </a:lnSpc>
                        <a:spcBef>
                          <a:spcPct val="0"/>
                        </a:spcBef>
                        <a:spcAft>
                          <a:spcPct val="0"/>
                        </a:spcAft>
                        <a:buClrTx/>
                        <a:buSzTx/>
                        <a:buFontTx/>
                        <a:buNone/>
                        <a:tabLst/>
                      </a:pPr>
                      <a:r>
                        <a:rPr kumimoji="1" lang="en-US" altLang="zh-CN" sz="2000" b="1" i="0" u="none" strike="noStrike" cap="none" normalizeH="0" baseline="0" dirty="0" err="1" smtClean="0">
                          <a:ln>
                            <a:noFill/>
                          </a:ln>
                          <a:solidFill>
                            <a:schemeClr val="tx1"/>
                          </a:solidFill>
                          <a:effectLst/>
                          <a:latin typeface="宋体" pitchFamily="2" charset="-122"/>
                          <a:ea typeface="宋体" pitchFamily="2" charset="-122"/>
                          <a:cs typeface="Courier New" pitchFamily="49" charset="0"/>
                        </a:rPr>
                        <a:t>int</a:t>
                      </a: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 **ｐ；</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c>
                  <a:txBody>
                    <a:bodyPr/>
                    <a:lstStyle/>
                    <a:p>
                      <a:pPr marL="342900" marR="0" lvl="0" indent="-342900" algn="just" defTabSz="762000" rtl="0" eaLnBrk="1" fontAlgn="base" latinLnBrk="0" hangingPunct="1">
                        <a:lnSpc>
                          <a:spcPct val="100000"/>
                        </a:lnSpc>
                        <a:spcBef>
                          <a:spcPct val="0"/>
                        </a:spcBef>
                        <a:spcAft>
                          <a:spcPct val="0"/>
                        </a:spcAft>
                        <a:buClrTx/>
                        <a:buSzTx/>
                        <a:buFontTx/>
                        <a:buNone/>
                        <a:tabLst/>
                      </a:pPr>
                      <a:r>
                        <a:rPr kumimoji="1" lang="zh-CN" altLang="en-US" sz="2000" b="1" i="0" u="none" strike="noStrike" cap="none" normalizeH="0" baseline="0" dirty="0" smtClean="0">
                          <a:ln>
                            <a:noFill/>
                          </a:ln>
                          <a:solidFill>
                            <a:schemeClr val="tx1"/>
                          </a:solidFill>
                          <a:effectLst/>
                          <a:latin typeface="宋体" pitchFamily="2" charset="-122"/>
                          <a:ea typeface="宋体" pitchFamily="2" charset="-122"/>
                          <a:cs typeface="Courier New" pitchFamily="49" charset="0"/>
                        </a:rPr>
                        <a:t>ｐ是一个指针变量，它指向一个指向整型数据的指针变量</a:t>
                      </a:r>
                      <a:endParaRPr kumimoji="1" lang="zh-CN" altLang="en-US" sz="2000" b="1" i="0" u="none" strike="noStrike" cap="none" normalizeH="0" baseline="0" dirty="0" smtClean="0">
                        <a:ln>
                          <a:noFill/>
                        </a:ln>
                        <a:solidFill>
                          <a:schemeClr val="tx1"/>
                        </a:solidFill>
                        <a:effectLst/>
                        <a:latin typeface="Times New Roman" pitchFamily="18"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E5FF"/>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指针运算小结</a:t>
            </a:r>
            <a:endParaRPr lang="zh-CN" altLang="en-US" dirty="0"/>
          </a:p>
        </p:txBody>
      </p:sp>
      <p:sp>
        <p:nvSpPr>
          <p:cNvPr id="3" name="内容占位符 2"/>
          <p:cNvSpPr>
            <a:spLocks noGrp="1"/>
          </p:cNvSpPr>
          <p:nvPr>
            <p:ph idx="1"/>
          </p:nvPr>
        </p:nvSpPr>
        <p:spPr/>
        <p:txBody>
          <a:bodyPr>
            <a:normAutofit lnSpcReduction="10000"/>
          </a:bodyPr>
          <a:lstStyle/>
          <a:p>
            <a:pPr marL="457200" indent="-457200">
              <a:buAutoNum type="arabicPeriod"/>
            </a:pPr>
            <a:r>
              <a:rPr lang="zh-CN" altLang="en-US" sz="3200" dirty="0" smtClean="0"/>
              <a:t>指针变量加（减）一个整数，如：</a:t>
            </a:r>
            <a:endParaRPr lang="en-US" altLang="zh-CN" sz="3200" dirty="0" smtClean="0"/>
          </a:p>
          <a:p>
            <a:pPr>
              <a:buNone/>
            </a:pPr>
            <a:r>
              <a:rPr lang="en-US" altLang="zh-CN" sz="3200" dirty="0" smtClean="0">
                <a:latin typeface="宋体" pitchFamily="2" charset="-122"/>
              </a:rPr>
              <a:t>    p++</a:t>
            </a:r>
            <a:r>
              <a:rPr lang="zh-CN" altLang="en-US" sz="3200" dirty="0" smtClean="0">
                <a:latin typeface="宋体" pitchFamily="2" charset="-122"/>
              </a:rPr>
              <a:t>、</a:t>
            </a:r>
            <a:r>
              <a:rPr lang="en-US" altLang="zh-CN" sz="3200" dirty="0" smtClean="0">
                <a:latin typeface="宋体" pitchFamily="2" charset="-122"/>
              </a:rPr>
              <a:t>p - -</a:t>
            </a:r>
            <a:r>
              <a:rPr lang="zh-CN" altLang="en-US" sz="3200" dirty="0" smtClean="0">
                <a:latin typeface="宋体" pitchFamily="2" charset="-122"/>
              </a:rPr>
              <a:t>、</a:t>
            </a:r>
            <a:r>
              <a:rPr lang="en-US" altLang="zh-CN" sz="3200" dirty="0" err="1" smtClean="0">
                <a:latin typeface="宋体" pitchFamily="2" charset="-122"/>
              </a:rPr>
              <a:t>p+i</a:t>
            </a:r>
            <a:r>
              <a:rPr lang="zh-CN" altLang="en-US" sz="3200" dirty="0" smtClean="0">
                <a:latin typeface="宋体" pitchFamily="2" charset="-122"/>
              </a:rPr>
              <a:t>、</a:t>
            </a:r>
            <a:r>
              <a:rPr lang="en-US" altLang="zh-CN" sz="3200" dirty="0" smtClean="0">
                <a:latin typeface="宋体" pitchFamily="2" charset="-122"/>
              </a:rPr>
              <a:t>p-</a:t>
            </a:r>
            <a:r>
              <a:rPr lang="en-US" altLang="zh-CN" sz="3200" dirty="0" err="1" smtClean="0">
                <a:latin typeface="宋体" pitchFamily="2" charset="-122"/>
              </a:rPr>
              <a:t>i</a:t>
            </a:r>
            <a:r>
              <a:rPr lang="zh-CN" altLang="en-US" sz="3200" dirty="0" smtClean="0">
                <a:latin typeface="宋体" pitchFamily="2" charset="-122"/>
              </a:rPr>
              <a:t>、</a:t>
            </a:r>
            <a:r>
              <a:rPr lang="en-US" altLang="zh-CN" sz="3200" dirty="0" smtClean="0">
                <a:latin typeface="宋体" pitchFamily="2" charset="-122"/>
              </a:rPr>
              <a:t>p+=</a:t>
            </a:r>
            <a:r>
              <a:rPr lang="en-US" altLang="zh-CN" sz="3200" dirty="0" err="1" smtClean="0">
                <a:latin typeface="宋体" pitchFamily="2" charset="-122"/>
              </a:rPr>
              <a:t>i</a:t>
            </a:r>
            <a:r>
              <a:rPr lang="zh-CN" altLang="en-US" sz="3200" dirty="0" smtClean="0">
                <a:latin typeface="宋体" pitchFamily="2" charset="-122"/>
              </a:rPr>
              <a:t>、</a:t>
            </a:r>
            <a:r>
              <a:rPr lang="en-US" altLang="zh-CN" sz="3200" dirty="0" smtClean="0">
                <a:latin typeface="宋体" pitchFamily="2" charset="-122"/>
              </a:rPr>
              <a:t>p-=</a:t>
            </a:r>
            <a:r>
              <a:rPr lang="en-US" altLang="zh-CN" sz="3200" dirty="0" err="1" smtClean="0">
                <a:latin typeface="宋体" pitchFamily="2" charset="-122"/>
              </a:rPr>
              <a:t>i</a:t>
            </a:r>
            <a:endParaRPr lang="en-US" altLang="zh-CN" sz="3200" dirty="0" smtClean="0">
              <a:latin typeface="宋体" pitchFamily="2" charset="-122"/>
            </a:endParaRPr>
          </a:p>
          <a:p>
            <a:pPr>
              <a:lnSpc>
                <a:spcPct val="160000"/>
              </a:lnSpc>
              <a:buNone/>
            </a:pPr>
            <a:r>
              <a:rPr lang="en-US" altLang="zh-CN" sz="3200" dirty="0" smtClean="0">
                <a:solidFill>
                  <a:srgbClr val="0000FF"/>
                </a:solidFill>
                <a:latin typeface="宋体" pitchFamily="2" charset="-122"/>
              </a:rPr>
              <a:t> </a:t>
            </a:r>
            <a:r>
              <a:rPr lang="zh-CN" altLang="en-US" sz="3200" b="1" dirty="0" smtClean="0">
                <a:solidFill>
                  <a:srgbClr val="0000FF"/>
                </a:solidFill>
                <a:latin typeface="方正姚体" pitchFamily="2" charset="-122"/>
                <a:ea typeface="方正姚体" pitchFamily="2" charset="-122"/>
              </a:rPr>
              <a:t>是将指针变量的原值与它所跨过的内存单元字节数相加</a:t>
            </a:r>
            <a:r>
              <a:rPr lang="en-US" altLang="zh-CN" sz="3200" b="1" dirty="0" smtClean="0">
                <a:solidFill>
                  <a:srgbClr val="0000FF"/>
                </a:solidFill>
                <a:latin typeface="方正姚体" pitchFamily="2" charset="-122"/>
                <a:ea typeface="方正姚体" pitchFamily="2" charset="-122"/>
              </a:rPr>
              <a:t>(</a:t>
            </a:r>
            <a:r>
              <a:rPr lang="zh-CN" altLang="en-US" sz="3200" b="1" dirty="0" smtClean="0">
                <a:solidFill>
                  <a:srgbClr val="0000FF"/>
                </a:solidFill>
                <a:latin typeface="方正姚体" pitchFamily="2" charset="-122"/>
                <a:ea typeface="方正姚体" pitchFamily="2" charset="-122"/>
              </a:rPr>
              <a:t>减</a:t>
            </a:r>
            <a:r>
              <a:rPr lang="en-US" altLang="zh-CN" sz="3200" b="1" dirty="0" smtClean="0">
                <a:solidFill>
                  <a:srgbClr val="0000FF"/>
                </a:solidFill>
                <a:latin typeface="方正姚体" pitchFamily="2" charset="-122"/>
                <a:ea typeface="方正姚体" pitchFamily="2" charset="-122"/>
              </a:rPr>
              <a:t>)</a:t>
            </a:r>
            <a:r>
              <a:rPr lang="zh-CN" altLang="en-US" sz="3200" b="1" dirty="0" smtClean="0">
                <a:solidFill>
                  <a:srgbClr val="0000FF"/>
                </a:solidFill>
                <a:latin typeface="方正姚体" pitchFamily="2" charset="-122"/>
                <a:ea typeface="方正姚体" pitchFamily="2" charset="-122"/>
              </a:rPr>
              <a:t>。</a:t>
            </a:r>
          </a:p>
          <a:p>
            <a:pPr>
              <a:lnSpc>
                <a:spcPct val="150000"/>
              </a:lnSpc>
              <a:buNone/>
            </a:pPr>
            <a:r>
              <a:rPr lang="zh-CN" altLang="en-US" sz="3200" b="1" dirty="0" smtClean="0">
                <a:latin typeface="宋体" pitchFamily="2" charset="-122"/>
              </a:rPr>
              <a:t>  </a:t>
            </a:r>
            <a:r>
              <a:rPr lang="zh-CN" altLang="en-US" sz="3200" b="1" dirty="0" smtClean="0">
                <a:solidFill>
                  <a:srgbClr val="CC0000"/>
                </a:solidFill>
                <a:latin typeface="宋体" pitchFamily="2" charset="-122"/>
              </a:rPr>
              <a:t>如 </a:t>
            </a:r>
            <a:r>
              <a:rPr lang="en-US" altLang="zh-CN" sz="3200" b="1" dirty="0" err="1" smtClean="0">
                <a:solidFill>
                  <a:srgbClr val="CC0000"/>
                </a:solidFill>
                <a:latin typeface="宋体" pitchFamily="2" charset="-122"/>
              </a:rPr>
              <a:t>p+i</a:t>
            </a:r>
            <a:r>
              <a:rPr lang="en-US" altLang="zh-CN" sz="3200" b="1" dirty="0" smtClean="0">
                <a:solidFill>
                  <a:srgbClr val="CC0000"/>
                </a:solidFill>
                <a:latin typeface="宋体" pitchFamily="2" charset="-122"/>
              </a:rPr>
              <a:t> </a:t>
            </a:r>
            <a:r>
              <a:rPr lang="zh-CN" altLang="en-US" sz="3200" b="1" dirty="0" smtClean="0">
                <a:solidFill>
                  <a:srgbClr val="CC0000"/>
                </a:solidFill>
                <a:latin typeface="宋体" pitchFamily="2" charset="-122"/>
              </a:rPr>
              <a:t>代表地址</a:t>
            </a:r>
            <a:r>
              <a:rPr lang="zh-CN" altLang="en-US" sz="3200" b="1" dirty="0" smtClean="0">
                <a:solidFill>
                  <a:srgbClr val="CC0000"/>
                </a:solidFill>
              </a:rPr>
              <a:t>：</a:t>
            </a:r>
            <a:r>
              <a:rPr lang="en-US" altLang="zh-CN" sz="3200" b="1" dirty="0" err="1" smtClean="0">
                <a:solidFill>
                  <a:srgbClr val="CC0000"/>
                </a:solidFill>
              </a:rPr>
              <a:t>p+C</a:t>
            </a:r>
            <a:r>
              <a:rPr lang="en-US" altLang="zh-CN" sz="3200" b="1" dirty="0" smtClean="0">
                <a:solidFill>
                  <a:srgbClr val="CC0000"/>
                </a:solidFill>
              </a:rPr>
              <a:t>*</a:t>
            </a:r>
            <a:r>
              <a:rPr lang="en-US" altLang="zh-CN" sz="3200" b="1" dirty="0" err="1" smtClean="0">
                <a:solidFill>
                  <a:srgbClr val="CC0000"/>
                </a:solidFill>
              </a:rPr>
              <a:t>i</a:t>
            </a:r>
            <a:r>
              <a:rPr lang="zh-CN" altLang="en-US" sz="3200" b="1" dirty="0" smtClean="0">
                <a:solidFill>
                  <a:srgbClr val="CC0000"/>
                </a:solidFill>
              </a:rPr>
              <a:t>。</a:t>
            </a:r>
          </a:p>
          <a:p>
            <a:pPr>
              <a:buNone/>
            </a:pPr>
            <a:r>
              <a:rPr lang="zh-CN" altLang="en-US" sz="3200" b="1" dirty="0" smtClean="0">
                <a:solidFill>
                  <a:srgbClr val="CC0000"/>
                </a:solidFill>
              </a:rPr>
              <a:t>     </a:t>
            </a:r>
            <a:r>
              <a:rPr lang="en-US" altLang="zh-CN" sz="3200" b="1" dirty="0" smtClean="0">
                <a:solidFill>
                  <a:srgbClr val="CC0000"/>
                </a:solidFill>
              </a:rPr>
              <a:t>C=2</a:t>
            </a:r>
            <a:r>
              <a:rPr lang="zh-CN" altLang="en-US" sz="3200" b="1" dirty="0" smtClean="0">
                <a:solidFill>
                  <a:srgbClr val="CC0000"/>
                </a:solidFill>
              </a:rPr>
              <a:t>（整型），</a:t>
            </a:r>
            <a:r>
              <a:rPr lang="en-US" altLang="zh-CN" sz="3200" b="1" dirty="0" smtClean="0">
                <a:solidFill>
                  <a:srgbClr val="CC0000"/>
                </a:solidFill>
              </a:rPr>
              <a:t>C=4</a:t>
            </a:r>
            <a:r>
              <a:rPr lang="zh-CN" altLang="en-US" sz="3200" b="1" dirty="0" smtClean="0">
                <a:solidFill>
                  <a:srgbClr val="CC0000"/>
                </a:solidFill>
              </a:rPr>
              <a:t>（实型）， </a:t>
            </a:r>
            <a:r>
              <a:rPr lang="en-US" altLang="zh-CN" sz="3200" b="1" dirty="0" smtClean="0">
                <a:solidFill>
                  <a:srgbClr val="CC0000"/>
                </a:solidFill>
              </a:rPr>
              <a:t>C=1 </a:t>
            </a:r>
            <a:r>
              <a:rPr lang="zh-CN" altLang="en-US" sz="3200" b="1" dirty="0" smtClean="0">
                <a:solidFill>
                  <a:srgbClr val="CC0000"/>
                </a:solidFill>
              </a:rPr>
              <a:t>（字符型）</a:t>
            </a:r>
            <a:r>
              <a:rPr lang="zh-CN" altLang="en-US" sz="3200" b="1" dirty="0" smtClean="0"/>
              <a:t> </a:t>
            </a:r>
          </a:p>
          <a:p>
            <a:pPr marL="457200" indent="-457200">
              <a:buNone/>
            </a:pP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11</a:t>
            </a:fld>
            <a:endParaRPr lang="en-US" altLang="zh-C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600" b="1" dirty="0" smtClean="0">
                <a:solidFill>
                  <a:schemeClr val="accent2"/>
                </a:solidFill>
                <a:latin typeface="方正姚体" pitchFamily="2" charset="-122"/>
                <a:ea typeface="方正姚体" pitchFamily="2" charset="-122"/>
              </a:rPr>
              <a:t>2.</a:t>
            </a:r>
            <a:r>
              <a:rPr lang="zh-CN" altLang="en-US" sz="3600" b="1" dirty="0" smtClean="0">
                <a:solidFill>
                  <a:schemeClr val="accent2"/>
                </a:solidFill>
                <a:latin typeface="方正姚体" pitchFamily="2" charset="-122"/>
                <a:ea typeface="方正姚体" pitchFamily="2" charset="-122"/>
              </a:rPr>
              <a:t>指针变量赋值</a:t>
            </a:r>
            <a:endParaRPr lang="zh-CN" altLang="en-US" dirty="0"/>
          </a:p>
        </p:txBody>
      </p:sp>
      <p:sp>
        <p:nvSpPr>
          <p:cNvPr id="3" name="内容占位符 2"/>
          <p:cNvSpPr>
            <a:spLocks noGrp="1"/>
          </p:cNvSpPr>
          <p:nvPr>
            <p:ph idx="1"/>
          </p:nvPr>
        </p:nvSpPr>
        <p:spPr>
          <a:xfrm>
            <a:off x="628650" y="1556792"/>
            <a:ext cx="7831782" cy="4968552"/>
          </a:xfrm>
        </p:spPr>
        <p:txBody>
          <a:bodyPr>
            <a:normAutofit fontScale="92500" lnSpcReduction="20000"/>
          </a:bodyPr>
          <a:lstStyle/>
          <a:p>
            <a:pPr marL="0" lvl="0" indent="0" algn="just" defTabSz="762000" eaLnBrk="0" fontAlgn="base" hangingPunct="0">
              <a:lnSpc>
                <a:spcPct val="100000"/>
              </a:lnSpc>
              <a:spcBef>
                <a:spcPct val="20000"/>
              </a:spcBef>
              <a:spcAft>
                <a:spcPct val="0"/>
              </a:spcAft>
              <a:buNone/>
            </a:pPr>
            <a:r>
              <a:rPr kumimoji="1" lang="zh-CN" altLang="en-US" sz="2800" kern="0" dirty="0" smtClean="0">
                <a:solidFill>
                  <a:srgbClr val="4D4D4D"/>
                </a:solidFill>
                <a:latin typeface="Times New Roman"/>
              </a:rPr>
              <a:t> </a:t>
            </a:r>
            <a:r>
              <a:rPr kumimoji="1" lang="zh-CN" altLang="en-US" sz="3200" b="1" kern="0" dirty="0" smtClean="0">
                <a:solidFill>
                  <a:srgbClr val="3333CC"/>
                </a:solidFill>
                <a:latin typeface="方正姚体" pitchFamily="2" charset="-122"/>
                <a:ea typeface="方正姚体" pitchFamily="2" charset="-122"/>
              </a:rPr>
              <a:t>是将一个变量地址赋给一个指针变量。</a:t>
            </a:r>
            <a:r>
              <a:rPr kumimoji="1" lang="zh-CN" altLang="en-US" sz="2800" kern="0" dirty="0" smtClean="0">
                <a:solidFill>
                  <a:srgbClr val="4D4D4D"/>
                </a:solidFill>
                <a:latin typeface="Times New Roman"/>
              </a:rPr>
              <a:t>如：</a:t>
            </a:r>
          </a:p>
          <a:p>
            <a:pPr marL="0" lvl="0" indent="0" algn="just" defTabSz="762000" eaLnBrk="0" fontAlgn="base" hangingPunct="0">
              <a:lnSpc>
                <a:spcPct val="120000"/>
              </a:lnSpc>
              <a:spcBef>
                <a:spcPct val="20000"/>
              </a:spcBef>
              <a:spcAft>
                <a:spcPct val="0"/>
              </a:spcAft>
              <a:buNone/>
            </a:pPr>
            <a:r>
              <a:rPr kumimoji="1" lang="zh-CN" altLang="en-US" sz="2800" kern="0" dirty="0" smtClean="0">
                <a:solidFill>
                  <a:srgbClr val="4D4D4D"/>
                </a:solidFill>
                <a:latin typeface="Times New Roman"/>
              </a:rPr>
              <a:t>       </a:t>
            </a:r>
            <a:r>
              <a:rPr kumimoji="1" lang="en-US" altLang="zh-CN" sz="2800" b="1" kern="0" dirty="0" smtClean="0">
                <a:solidFill>
                  <a:srgbClr val="3333CC"/>
                </a:solidFill>
                <a:latin typeface="Times New Roman"/>
              </a:rPr>
              <a:t>p=&amp;a</a:t>
            </a:r>
            <a:r>
              <a:rPr kumimoji="1" lang="en-US" altLang="zh-CN" sz="2800" b="1" kern="0" dirty="0" smtClean="0">
                <a:solidFill>
                  <a:srgbClr val="4D4D4D"/>
                </a:solidFill>
                <a:latin typeface="Times New Roman"/>
              </a:rPr>
              <a:t>               (</a:t>
            </a:r>
            <a:r>
              <a:rPr kumimoji="1" lang="zh-CN" altLang="en-US" sz="2800" b="1" kern="0" dirty="0" smtClean="0">
                <a:solidFill>
                  <a:srgbClr val="4D4D4D"/>
                </a:solidFill>
                <a:latin typeface="Times New Roman"/>
              </a:rPr>
              <a:t>将变量</a:t>
            </a:r>
            <a:r>
              <a:rPr kumimoji="1" lang="en-US" altLang="zh-CN" sz="2800" b="1" kern="0" dirty="0" smtClean="0">
                <a:solidFill>
                  <a:srgbClr val="4D4D4D"/>
                </a:solidFill>
                <a:latin typeface="Times New Roman"/>
              </a:rPr>
              <a:t>a</a:t>
            </a:r>
            <a:r>
              <a:rPr kumimoji="1" lang="zh-CN" altLang="en-US" sz="2800" b="1" kern="0" dirty="0" smtClean="0">
                <a:solidFill>
                  <a:srgbClr val="4D4D4D"/>
                </a:solidFill>
                <a:latin typeface="Times New Roman"/>
              </a:rPr>
              <a:t>的地址赋给</a:t>
            </a:r>
            <a:r>
              <a:rPr kumimoji="1" lang="en-US" altLang="zh-CN" sz="2800" b="1" kern="0" dirty="0" smtClean="0">
                <a:solidFill>
                  <a:srgbClr val="4D4D4D"/>
                </a:solidFill>
                <a:latin typeface="Times New Roman"/>
              </a:rPr>
              <a:t>p)</a:t>
            </a:r>
          </a:p>
          <a:p>
            <a:pPr marL="0" lvl="0" indent="0" algn="just" defTabSz="762000" eaLnBrk="0" fontAlgn="base" hangingPunct="0">
              <a:lnSpc>
                <a:spcPct val="120000"/>
              </a:lnSpc>
              <a:spcBef>
                <a:spcPct val="20000"/>
              </a:spcBef>
              <a:spcAft>
                <a:spcPct val="0"/>
              </a:spcAft>
              <a:buNone/>
            </a:pPr>
            <a:r>
              <a:rPr kumimoji="1" lang="en-US" altLang="zh-CN" sz="2800" b="1" kern="0" dirty="0" smtClean="0">
                <a:solidFill>
                  <a:srgbClr val="4D4D4D"/>
                </a:solidFill>
                <a:latin typeface="Times New Roman"/>
              </a:rPr>
              <a:t>       </a:t>
            </a:r>
            <a:r>
              <a:rPr kumimoji="1" lang="en-US" altLang="zh-CN" sz="2800" b="1" kern="0" dirty="0" smtClean="0">
                <a:solidFill>
                  <a:srgbClr val="3333CC"/>
                </a:solidFill>
                <a:latin typeface="Times New Roman"/>
              </a:rPr>
              <a:t>p=array;</a:t>
            </a:r>
            <a:r>
              <a:rPr kumimoji="1" lang="en-US" altLang="zh-CN" sz="2800" b="1" kern="0" dirty="0" smtClean="0">
                <a:solidFill>
                  <a:srgbClr val="4D4D4D"/>
                </a:solidFill>
                <a:latin typeface="Times New Roman"/>
              </a:rPr>
              <a:t>         (</a:t>
            </a:r>
            <a:r>
              <a:rPr kumimoji="1" lang="zh-CN" altLang="en-US" sz="2800" b="1" kern="0" dirty="0" smtClean="0">
                <a:solidFill>
                  <a:srgbClr val="4D4D4D"/>
                </a:solidFill>
                <a:latin typeface="Times New Roman"/>
              </a:rPr>
              <a:t>将数组</a:t>
            </a:r>
            <a:r>
              <a:rPr kumimoji="1" lang="en-US" altLang="zh-CN" sz="2800" b="1" kern="0" dirty="0" smtClean="0">
                <a:solidFill>
                  <a:srgbClr val="4D4D4D"/>
                </a:solidFill>
                <a:latin typeface="Times New Roman"/>
              </a:rPr>
              <a:t>array</a:t>
            </a:r>
            <a:r>
              <a:rPr kumimoji="1" lang="zh-CN" altLang="en-US" sz="2800" b="1" kern="0" dirty="0" smtClean="0">
                <a:solidFill>
                  <a:srgbClr val="4D4D4D"/>
                </a:solidFill>
                <a:latin typeface="Times New Roman"/>
              </a:rPr>
              <a:t>首地址赋给</a:t>
            </a:r>
            <a:r>
              <a:rPr kumimoji="1" lang="en-US" altLang="zh-CN" sz="2800" b="1" kern="0" dirty="0" smtClean="0">
                <a:solidFill>
                  <a:srgbClr val="4D4D4D"/>
                </a:solidFill>
                <a:latin typeface="Times New Roman"/>
              </a:rPr>
              <a:t>p)</a:t>
            </a:r>
          </a:p>
          <a:p>
            <a:pPr marL="0" lvl="0" indent="0" algn="just" defTabSz="762000" eaLnBrk="0" fontAlgn="base" hangingPunct="0">
              <a:lnSpc>
                <a:spcPct val="100000"/>
              </a:lnSpc>
              <a:spcBef>
                <a:spcPct val="20000"/>
              </a:spcBef>
              <a:spcAft>
                <a:spcPct val="0"/>
              </a:spcAft>
              <a:buNone/>
            </a:pPr>
            <a:r>
              <a:rPr kumimoji="1" lang="en-US" altLang="zh-CN" sz="2800" b="1" kern="0" dirty="0" smtClean="0">
                <a:solidFill>
                  <a:srgbClr val="3333CC"/>
                </a:solidFill>
                <a:latin typeface="Times New Roman"/>
              </a:rPr>
              <a:t>       p=&amp;array[</a:t>
            </a:r>
            <a:r>
              <a:rPr kumimoji="1" lang="en-US" altLang="zh-CN" sz="2800" b="1" kern="0" dirty="0" err="1" smtClean="0">
                <a:solidFill>
                  <a:srgbClr val="3333CC"/>
                </a:solidFill>
                <a:latin typeface="Times New Roman"/>
              </a:rPr>
              <a:t>i</a:t>
            </a:r>
            <a:r>
              <a:rPr kumimoji="1" lang="en-US" altLang="zh-CN" sz="2800" b="1" kern="0" dirty="0" smtClean="0">
                <a:solidFill>
                  <a:srgbClr val="3333CC"/>
                </a:solidFill>
                <a:latin typeface="Times New Roman"/>
              </a:rPr>
              <a:t>];</a:t>
            </a:r>
            <a:r>
              <a:rPr kumimoji="1" lang="en-US" altLang="zh-CN" sz="2800" b="1" kern="0" dirty="0" smtClean="0">
                <a:solidFill>
                  <a:srgbClr val="4D4D4D"/>
                </a:solidFill>
                <a:latin typeface="Times New Roman"/>
              </a:rPr>
              <a:t>  (</a:t>
            </a:r>
            <a:r>
              <a:rPr kumimoji="1" lang="zh-CN" altLang="en-US" sz="2800" b="1" kern="0" dirty="0" smtClean="0">
                <a:solidFill>
                  <a:srgbClr val="4D4D4D"/>
                </a:solidFill>
                <a:latin typeface="Times New Roman"/>
              </a:rPr>
              <a:t>将数组</a:t>
            </a:r>
            <a:r>
              <a:rPr kumimoji="1" lang="en-US" altLang="zh-CN" sz="2800" b="1" kern="0" dirty="0" smtClean="0">
                <a:solidFill>
                  <a:srgbClr val="4D4D4D"/>
                </a:solidFill>
                <a:latin typeface="Times New Roman"/>
              </a:rPr>
              <a:t>array</a:t>
            </a:r>
            <a:r>
              <a:rPr kumimoji="1" lang="zh-CN" altLang="en-US" sz="2800" b="1" kern="0" dirty="0" smtClean="0">
                <a:solidFill>
                  <a:srgbClr val="4D4D4D"/>
                </a:solidFill>
                <a:latin typeface="Times New Roman"/>
              </a:rPr>
              <a:t>第</a:t>
            </a:r>
            <a:r>
              <a:rPr kumimoji="1" lang="en-US" altLang="zh-CN" sz="2800" b="1" kern="0" dirty="0" err="1" smtClean="0">
                <a:solidFill>
                  <a:srgbClr val="4D4D4D"/>
                </a:solidFill>
                <a:latin typeface="Times New Roman"/>
              </a:rPr>
              <a:t>i</a:t>
            </a:r>
            <a:r>
              <a:rPr kumimoji="1" lang="zh-CN" altLang="en-US" sz="2800" b="1" kern="0" dirty="0" smtClean="0">
                <a:solidFill>
                  <a:srgbClr val="4D4D4D"/>
                </a:solidFill>
                <a:latin typeface="Times New Roman"/>
              </a:rPr>
              <a:t>个元素的地址赋给</a:t>
            </a:r>
            <a:r>
              <a:rPr kumimoji="1" lang="en-US" altLang="zh-CN" sz="2800" b="1" kern="0" dirty="0" smtClean="0">
                <a:solidFill>
                  <a:srgbClr val="4D4D4D"/>
                </a:solidFill>
                <a:latin typeface="Times New Roman"/>
              </a:rPr>
              <a:t>p)</a:t>
            </a:r>
          </a:p>
          <a:p>
            <a:pPr marL="0" lvl="0" indent="0" algn="just" defTabSz="762000" eaLnBrk="0" fontAlgn="base" hangingPunct="0">
              <a:lnSpc>
                <a:spcPct val="130000"/>
              </a:lnSpc>
              <a:spcBef>
                <a:spcPct val="20000"/>
              </a:spcBef>
              <a:spcAft>
                <a:spcPct val="0"/>
              </a:spcAft>
              <a:buNone/>
            </a:pPr>
            <a:r>
              <a:rPr kumimoji="1" lang="en-US" altLang="zh-CN" sz="2800" b="1" kern="0" dirty="0" smtClean="0">
                <a:solidFill>
                  <a:srgbClr val="4D4D4D"/>
                </a:solidFill>
                <a:latin typeface="Times New Roman"/>
              </a:rPr>
              <a:t>     </a:t>
            </a:r>
            <a:r>
              <a:rPr kumimoji="1" lang="en-US" altLang="zh-CN" sz="2800" b="1" kern="0" dirty="0" smtClean="0">
                <a:solidFill>
                  <a:srgbClr val="3333CC"/>
                </a:solidFill>
                <a:latin typeface="Times New Roman"/>
              </a:rPr>
              <a:t>p=max;</a:t>
            </a:r>
            <a:r>
              <a:rPr kumimoji="1" lang="en-US" altLang="zh-CN" sz="2800" b="1" kern="0" dirty="0" smtClean="0">
                <a:solidFill>
                  <a:srgbClr val="4D4D4D"/>
                </a:solidFill>
                <a:latin typeface="Times New Roman"/>
              </a:rPr>
              <a:t>  (max</a:t>
            </a:r>
            <a:r>
              <a:rPr kumimoji="1" lang="zh-CN" altLang="en-US" sz="2800" b="1" kern="0" dirty="0" smtClean="0">
                <a:solidFill>
                  <a:srgbClr val="4D4D4D"/>
                </a:solidFill>
                <a:latin typeface="Times New Roman"/>
              </a:rPr>
              <a:t>为已定义的函数，将</a:t>
            </a:r>
            <a:r>
              <a:rPr kumimoji="1" lang="en-US" altLang="zh-CN" sz="2800" b="1" kern="0" dirty="0" smtClean="0">
                <a:solidFill>
                  <a:srgbClr val="4D4D4D"/>
                </a:solidFill>
                <a:latin typeface="Times New Roman"/>
              </a:rPr>
              <a:t>max</a:t>
            </a:r>
            <a:r>
              <a:rPr kumimoji="1" lang="zh-CN" altLang="en-US" sz="2800" b="1" kern="0" dirty="0" smtClean="0">
                <a:solidFill>
                  <a:srgbClr val="4D4D4D"/>
                </a:solidFill>
                <a:latin typeface="Times New Roman"/>
              </a:rPr>
              <a:t>的入口地址赋                给</a:t>
            </a:r>
            <a:r>
              <a:rPr kumimoji="1" lang="en-US" altLang="zh-CN" sz="2800" b="1" kern="0" dirty="0" smtClean="0">
                <a:solidFill>
                  <a:srgbClr val="4D4D4D"/>
                </a:solidFill>
                <a:latin typeface="Times New Roman"/>
              </a:rPr>
              <a:t>p)</a:t>
            </a:r>
          </a:p>
          <a:p>
            <a:pPr marL="0" lvl="0" indent="0" algn="just" defTabSz="762000" eaLnBrk="0" fontAlgn="base" hangingPunct="0">
              <a:lnSpc>
                <a:spcPct val="170000"/>
              </a:lnSpc>
              <a:spcBef>
                <a:spcPct val="20000"/>
              </a:spcBef>
              <a:spcAft>
                <a:spcPct val="0"/>
              </a:spcAft>
              <a:buNone/>
            </a:pPr>
            <a:r>
              <a:rPr kumimoji="1" lang="en-US" altLang="zh-CN" sz="2800" b="1" kern="0" dirty="0" smtClean="0">
                <a:solidFill>
                  <a:srgbClr val="3333CC"/>
                </a:solidFill>
                <a:latin typeface="Times New Roman"/>
              </a:rPr>
              <a:t>     p1=p2;</a:t>
            </a:r>
            <a:r>
              <a:rPr kumimoji="1" lang="en-US" altLang="zh-CN" sz="2800" b="1" kern="0" dirty="0" smtClean="0">
                <a:solidFill>
                  <a:srgbClr val="4D4D4D"/>
                </a:solidFill>
                <a:latin typeface="Times New Roman"/>
              </a:rPr>
              <a:t>   (p1</a:t>
            </a:r>
            <a:r>
              <a:rPr kumimoji="1" lang="zh-CN" altLang="en-US" sz="2800" b="1" kern="0" dirty="0" smtClean="0">
                <a:solidFill>
                  <a:srgbClr val="4D4D4D"/>
                </a:solidFill>
                <a:latin typeface="Times New Roman"/>
              </a:rPr>
              <a:t>和</a:t>
            </a:r>
            <a:r>
              <a:rPr kumimoji="1" lang="en-US" altLang="zh-CN" sz="2800" b="1" kern="0" dirty="0" smtClean="0">
                <a:solidFill>
                  <a:srgbClr val="4D4D4D"/>
                </a:solidFill>
                <a:latin typeface="Times New Roman"/>
              </a:rPr>
              <a:t>p2</a:t>
            </a:r>
            <a:r>
              <a:rPr kumimoji="1" lang="zh-CN" altLang="en-US" sz="2800" b="1" kern="0" dirty="0" smtClean="0">
                <a:solidFill>
                  <a:srgbClr val="4D4D4D"/>
                </a:solidFill>
                <a:latin typeface="Times New Roman"/>
              </a:rPr>
              <a:t>都是指针变量，将</a:t>
            </a:r>
            <a:r>
              <a:rPr kumimoji="1" lang="en-US" altLang="zh-CN" sz="2800" b="1" kern="0" dirty="0" smtClean="0">
                <a:solidFill>
                  <a:srgbClr val="4D4D4D"/>
                </a:solidFill>
                <a:latin typeface="Times New Roman"/>
              </a:rPr>
              <a:t>p2</a:t>
            </a:r>
            <a:r>
              <a:rPr kumimoji="1" lang="zh-CN" altLang="en-US" sz="2800" b="1" kern="0" dirty="0" smtClean="0">
                <a:solidFill>
                  <a:srgbClr val="4D4D4D"/>
                </a:solidFill>
                <a:latin typeface="Times New Roman"/>
              </a:rPr>
              <a:t>的值赋给</a:t>
            </a:r>
            <a:r>
              <a:rPr kumimoji="1" lang="en-US" altLang="zh-CN" sz="2800" b="1" kern="0" dirty="0" smtClean="0">
                <a:solidFill>
                  <a:srgbClr val="4D4D4D"/>
                </a:solidFill>
                <a:latin typeface="Times New Roman"/>
              </a:rPr>
              <a:t>p1)</a:t>
            </a:r>
            <a:r>
              <a:rPr kumimoji="1" lang="en-US" altLang="zh-CN" sz="2800" b="1" kern="0" dirty="0" smtClean="0">
                <a:solidFill>
                  <a:srgbClr val="CC0000"/>
                </a:solidFill>
                <a:latin typeface="Times New Roman"/>
              </a:rPr>
              <a:t>    </a:t>
            </a:r>
            <a:r>
              <a:rPr kumimoji="1" lang="zh-CN" altLang="en-US" sz="2800" b="1" kern="0" dirty="0" smtClean="0">
                <a:solidFill>
                  <a:srgbClr val="CC0000"/>
                </a:solidFill>
                <a:latin typeface="Times New Roman"/>
                <a:ea typeface="黑体" pitchFamily="2" charset="-122"/>
              </a:rPr>
              <a:t>注意：不能把一个整数赋给指针变量，</a:t>
            </a:r>
            <a:r>
              <a:rPr kumimoji="1" lang="zh-CN" altLang="en-US" sz="2800" b="1" kern="0" dirty="0" smtClean="0">
                <a:solidFill>
                  <a:srgbClr val="4D4D4D"/>
                </a:solidFill>
                <a:latin typeface="Times New Roman"/>
              </a:rPr>
              <a:t>如：</a:t>
            </a:r>
          </a:p>
          <a:p>
            <a:pPr marL="0" lvl="0" indent="0" algn="just" defTabSz="762000" eaLnBrk="0" fontAlgn="base" hangingPunct="0">
              <a:lnSpc>
                <a:spcPct val="100000"/>
              </a:lnSpc>
              <a:spcBef>
                <a:spcPct val="20000"/>
              </a:spcBef>
              <a:spcAft>
                <a:spcPct val="0"/>
              </a:spcAft>
              <a:buNone/>
            </a:pPr>
            <a:r>
              <a:rPr kumimoji="1" lang="en-US" altLang="zh-CN" sz="2800" b="1" kern="0" dirty="0" smtClean="0">
                <a:solidFill>
                  <a:srgbClr val="FF0000"/>
                </a:solidFill>
                <a:latin typeface="Times New Roman"/>
              </a:rPr>
              <a:t>             p=1000;     </a:t>
            </a:r>
            <a:r>
              <a:rPr kumimoji="1" lang="zh-CN" altLang="en-US" sz="2800" b="1" kern="0" dirty="0" smtClean="0">
                <a:solidFill>
                  <a:srgbClr val="FF0000"/>
                </a:solidFill>
                <a:latin typeface="Times New Roman"/>
              </a:rPr>
              <a:t>错误</a:t>
            </a:r>
            <a:r>
              <a:rPr kumimoji="1" lang="zh-CN" altLang="en-US" sz="2800" b="1" kern="0" dirty="0" smtClean="0">
                <a:solidFill>
                  <a:srgbClr val="4D4D4D"/>
                </a:solidFill>
                <a:latin typeface="Times New Roman"/>
              </a:rPr>
              <a:t>     </a:t>
            </a: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12</a:t>
            </a:fld>
            <a:endParaRPr lang="en-US" altLang="zh-C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sz="3600" b="1" kern="0" dirty="0" smtClean="0">
                <a:solidFill>
                  <a:srgbClr val="3333CC"/>
                </a:solidFill>
                <a:latin typeface="方正姚体" pitchFamily="2" charset="-122"/>
                <a:ea typeface="方正姚体" pitchFamily="2" charset="-122"/>
              </a:rPr>
              <a:t>3.</a:t>
            </a:r>
            <a:r>
              <a:rPr kumimoji="1" lang="zh-CN" altLang="en-US" sz="3600" b="1" kern="0" dirty="0" smtClean="0">
                <a:solidFill>
                  <a:srgbClr val="3333CC"/>
                </a:solidFill>
                <a:latin typeface="方正姚体" pitchFamily="2" charset="-122"/>
                <a:ea typeface="方正姚体" pitchFamily="2" charset="-122"/>
              </a:rPr>
              <a:t>指针变量 </a:t>
            </a:r>
            <a:r>
              <a:rPr kumimoji="1" lang="en-US" altLang="zh-CN" sz="3600" b="1" kern="0" dirty="0" smtClean="0">
                <a:solidFill>
                  <a:srgbClr val="3333CC"/>
                </a:solidFill>
                <a:latin typeface="方正姚体" pitchFamily="2" charset="-122"/>
                <a:ea typeface="方正姚体" pitchFamily="2" charset="-122"/>
              </a:rPr>
              <a:t>p=NULL</a:t>
            </a:r>
            <a:endParaRPr lang="zh-CN" altLang="en-US" dirty="0"/>
          </a:p>
        </p:txBody>
      </p:sp>
      <p:sp>
        <p:nvSpPr>
          <p:cNvPr id="3" name="内容占位符 2"/>
          <p:cNvSpPr>
            <a:spLocks noGrp="1"/>
          </p:cNvSpPr>
          <p:nvPr>
            <p:ph idx="1"/>
          </p:nvPr>
        </p:nvSpPr>
        <p:spPr>
          <a:xfrm>
            <a:off x="628650" y="1484784"/>
            <a:ext cx="7886700" cy="3888432"/>
          </a:xfrm>
        </p:spPr>
        <p:txBody>
          <a:bodyPr/>
          <a:lstStyle/>
          <a:p>
            <a:pPr marL="0" lvl="0" indent="0" defTabSz="762000" eaLnBrk="0" fontAlgn="base" hangingPunct="0">
              <a:spcBef>
                <a:spcPct val="20000"/>
              </a:spcBef>
              <a:spcAft>
                <a:spcPct val="0"/>
              </a:spcAft>
              <a:buNone/>
            </a:pPr>
            <a:r>
              <a:rPr kumimoji="1" lang="en-US" altLang="zh-CN" sz="3200" b="1" kern="0" dirty="0" smtClean="0">
                <a:solidFill>
                  <a:srgbClr val="3333CC"/>
                </a:solidFill>
                <a:latin typeface="方正姚体" pitchFamily="2" charset="-122"/>
                <a:ea typeface="方正姚体" pitchFamily="2" charset="-122"/>
              </a:rPr>
              <a:t>p=NULL</a:t>
            </a:r>
            <a:r>
              <a:rPr kumimoji="1" lang="zh-CN" altLang="en-US" sz="3200" b="1" kern="0" dirty="0" smtClean="0">
                <a:solidFill>
                  <a:srgbClr val="3333CC"/>
                </a:solidFill>
                <a:latin typeface="方正姚体" pitchFamily="2" charset="-122"/>
                <a:ea typeface="方正姚体" pitchFamily="2" charset="-122"/>
              </a:rPr>
              <a:t>表示指针变量</a:t>
            </a:r>
            <a:r>
              <a:rPr kumimoji="1" lang="en-US" altLang="zh-CN" sz="3200" b="1" kern="0" dirty="0" smtClean="0">
                <a:solidFill>
                  <a:srgbClr val="3333CC"/>
                </a:solidFill>
                <a:latin typeface="方正姚体" pitchFamily="2" charset="-122"/>
                <a:ea typeface="方正姚体" pitchFamily="2" charset="-122"/>
              </a:rPr>
              <a:t>p</a:t>
            </a:r>
            <a:r>
              <a:rPr kumimoji="1" lang="zh-CN" altLang="en-US" sz="3200" b="1" kern="0" dirty="0" smtClean="0">
                <a:solidFill>
                  <a:srgbClr val="3333CC"/>
                </a:solidFill>
                <a:latin typeface="方正姚体" pitchFamily="2" charset="-122"/>
                <a:ea typeface="方正姚体" pitchFamily="2" charset="-122"/>
              </a:rPr>
              <a:t>不指向任何变量。</a:t>
            </a:r>
          </a:p>
          <a:p>
            <a:pPr marL="0" lvl="0" indent="0" defTabSz="762000" eaLnBrk="0" fontAlgn="base" hangingPunct="0">
              <a:lnSpc>
                <a:spcPct val="140000"/>
              </a:lnSpc>
              <a:spcBef>
                <a:spcPct val="20000"/>
              </a:spcBef>
              <a:spcAft>
                <a:spcPct val="0"/>
              </a:spcAft>
              <a:buNone/>
            </a:pPr>
            <a:r>
              <a:rPr kumimoji="1" lang="en-US" altLang="zh-CN" sz="2800" kern="0" dirty="0" smtClean="0">
                <a:solidFill>
                  <a:srgbClr val="CC0000"/>
                </a:solidFill>
                <a:latin typeface="黑体" pitchFamily="2" charset="-122"/>
                <a:ea typeface="黑体" pitchFamily="2" charset="-122"/>
              </a:rPr>
              <a:t>NULL</a:t>
            </a:r>
            <a:r>
              <a:rPr kumimoji="1" lang="zh-CN" altLang="en-US" sz="2800" kern="0" dirty="0" smtClean="0">
                <a:solidFill>
                  <a:srgbClr val="CC0000"/>
                </a:solidFill>
                <a:latin typeface="黑体" pitchFamily="2" charset="-122"/>
                <a:ea typeface="黑体" pitchFamily="2" charset="-122"/>
              </a:rPr>
              <a:t>是符号常量，值为整数</a:t>
            </a:r>
            <a:r>
              <a:rPr kumimoji="1" lang="en-US" altLang="zh-CN" sz="2800" kern="0" dirty="0" smtClean="0">
                <a:solidFill>
                  <a:srgbClr val="CC0000"/>
                </a:solidFill>
                <a:latin typeface="黑体" pitchFamily="2" charset="-122"/>
                <a:ea typeface="黑体" pitchFamily="2" charset="-122"/>
              </a:rPr>
              <a:t>0</a:t>
            </a:r>
            <a:r>
              <a:rPr kumimoji="1" lang="zh-CN" altLang="en-US" sz="2800" kern="0" dirty="0" smtClean="0">
                <a:solidFill>
                  <a:srgbClr val="CC0000"/>
                </a:solidFill>
                <a:latin typeface="黑体" pitchFamily="2" charset="-122"/>
                <a:ea typeface="黑体" pitchFamily="2" charset="-122"/>
              </a:rPr>
              <a:t>，它使</a:t>
            </a:r>
            <a:r>
              <a:rPr kumimoji="1" lang="en-US" altLang="zh-CN" sz="2800" kern="0" dirty="0" smtClean="0">
                <a:solidFill>
                  <a:srgbClr val="CC0000"/>
                </a:solidFill>
                <a:latin typeface="黑体" pitchFamily="2" charset="-122"/>
                <a:ea typeface="黑体" pitchFamily="2" charset="-122"/>
              </a:rPr>
              <a:t>p</a:t>
            </a:r>
            <a:r>
              <a:rPr kumimoji="1" lang="zh-CN" altLang="en-US" sz="2800" kern="0" dirty="0" smtClean="0">
                <a:solidFill>
                  <a:srgbClr val="CC0000"/>
                </a:solidFill>
                <a:latin typeface="黑体" pitchFamily="2" charset="-122"/>
                <a:ea typeface="黑体" pitchFamily="2" charset="-122"/>
              </a:rPr>
              <a:t>指向地址为</a:t>
            </a:r>
            <a:r>
              <a:rPr kumimoji="1" lang="en-US" altLang="zh-CN" sz="2800" kern="0" dirty="0" smtClean="0">
                <a:solidFill>
                  <a:srgbClr val="CC0000"/>
                </a:solidFill>
                <a:latin typeface="黑体" pitchFamily="2" charset="-122"/>
                <a:ea typeface="黑体" pitchFamily="2" charset="-122"/>
              </a:rPr>
              <a:t>0</a:t>
            </a:r>
            <a:r>
              <a:rPr kumimoji="1" lang="zh-CN" altLang="en-US" sz="2800" kern="0" dirty="0" smtClean="0">
                <a:solidFill>
                  <a:srgbClr val="CC0000"/>
                </a:solidFill>
                <a:latin typeface="黑体" pitchFamily="2" charset="-122"/>
                <a:ea typeface="黑体" pitchFamily="2" charset="-122"/>
              </a:rPr>
              <a:t>的单元。系统保证使该单元不存放有效数据。</a:t>
            </a:r>
          </a:p>
          <a:p>
            <a:pPr marL="0" lvl="0" indent="0" defTabSz="762000" eaLnBrk="0" fontAlgn="base" hangingPunct="0">
              <a:lnSpc>
                <a:spcPct val="170000"/>
              </a:lnSpc>
              <a:spcBef>
                <a:spcPct val="20000"/>
              </a:spcBef>
              <a:spcAft>
                <a:spcPct val="0"/>
              </a:spcAft>
              <a:buNone/>
            </a:pPr>
            <a:r>
              <a:rPr kumimoji="1" lang="zh-CN" altLang="en-US" sz="2800" kern="0" dirty="0" smtClean="0">
                <a:solidFill>
                  <a:srgbClr val="4D4D4D"/>
                </a:solidFill>
                <a:latin typeface="Times New Roman"/>
              </a:rPr>
              <a:t>       </a:t>
            </a:r>
            <a:r>
              <a:rPr kumimoji="1" lang="en-US" altLang="zh-CN" sz="2800" kern="0" dirty="0" smtClean="0">
                <a:solidFill>
                  <a:srgbClr val="CC0000"/>
                </a:solidFill>
                <a:latin typeface="Times New Roman"/>
              </a:rPr>
              <a:t>#define NULL</a:t>
            </a:r>
            <a:r>
              <a:rPr kumimoji="1" lang="zh-CN" altLang="en-US" sz="2800" kern="0" dirty="0" smtClean="0">
                <a:solidFill>
                  <a:srgbClr val="CC0000"/>
                </a:solidFill>
                <a:latin typeface="Times New Roman"/>
              </a:rPr>
              <a:t>　</a:t>
            </a:r>
            <a:r>
              <a:rPr kumimoji="1" lang="en-US" altLang="zh-CN" sz="2800" kern="0" dirty="0" smtClean="0">
                <a:solidFill>
                  <a:srgbClr val="CC0000"/>
                </a:solidFill>
                <a:latin typeface="Times New Roman"/>
              </a:rPr>
              <a:t>0      //  </a:t>
            </a:r>
            <a:r>
              <a:rPr kumimoji="1" lang="zh-CN" altLang="en-US" sz="2800" kern="0" dirty="0" smtClean="0">
                <a:solidFill>
                  <a:srgbClr val="CC0000"/>
                </a:solidFill>
                <a:latin typeface="Times New Roman"/>
              </a:rPr>
              <a:t>在</a:t>
            </a:r>
            <a:r>
              <a:rPr kumimoji="1" lang="en-US" altLang="zh-CN" sz="2800" kern="0" dirty="0" err="1" smtClean="0">
                <a:solidFill>
                  <a:srgbClr val="CC0000"/>
                </a:solidFill>
                <a:latin typeface="Times New Roman"/>
              </a:rPr>
              <a:t>stdio.h</a:t>
            </a:r>
            <a:r>
              <a:rPr kumimoji="1" lang="zh-CN" altLang="en-US" sz="2800" kern="0" dirty="0" smtClean="0">
                <a:solidFill>
                  <a:srgbClr val="CC0000"/>
                </a:solidFill>
                <a:latin typeface="Times New Roman"/>
              </a:rPr>
              <a:t>头文件中</a:t>
            </a:r>
          </a:p>
          <a:p>
            <a:pPr marL="0" lvl="0" indent="0" defTabSz="762000" eaLnBrk="0" fontAlgn="base" hangingPunct="0">
              <a:lnSpc>
                <a:spcPct val="140000"/>
              </a:lnSpc>
              <a:spcBef>
                <a:spcPct val="20000"/>
              </a:spcBef>
              <a:spcAft>
                <a:spcPct val="0"/>
              </a:spcAft>
              <a:buNone/>
            </a:pPr>
            <a:r>
              <a:rPr kumimoji="1" lang="zh-CN" altLang="en-US" sz="2800" b="1" kern="0" dirty="0" smtClean="0">
                <a:solidFill>
                  <a:srgbClr val="4D4D4D"/>
                </a:solidFill>
                <a:latin typeface="Times New Roman"/>
              </a:rPr>
              <a:t>     </a:t>
            </a:r>
            <a:r>
              <a:rPr kumimoji="1" lang="en-US" altLang="zh-CN" sz="2800" b="1" kern="0" dirty="0" smtClean="0">
                <a:solidFill>
                  <a:srgbClr val="3333CC"/>
                </a:solidFill>
                <a:latin typeface="黑体" pitchFamily="2" charset="-122"/>
                <a:ea typeface="黑体" pitchFamily="2" charset="-122"/>
              </a:rPr>
              <a:t>p=NULL</a:t>
            </a:r>
            <a:r>
              <a:rPr kumimoji="1" lang="zh-CN" altLang="en-US" sz="2800" kern="0" dirty="0" smtClean="0">
                <a:solidFill>
                  <a:srgbClr val="3333CC"/>
                </a:solidFill>
                <a:latin typeface="黑体" pitchFamily="2" charset="-122"/>
                <a:ea typeface="黑体" pitchFamily="2" charset="-122"/>
              </a:rPr>
              <a:t>：</a:t>
            </a:r>
            <a:r>
              <a:rPr kumimoji="1" lang="zh-CN" altLang="en-US" sz="2800" b="1" kern="0" dirty="0" smtClean="0">
                <a:solidFill>
                  <a:srgbClr val="4D4D4D"/>
                </a:solidFill>
                <a:latin typeface="Times New Roman"/>
              </a:rPr>
              <a:t>表示</a:t>
            </a:r>
            <a:r>
              <a:rPr kumimoji="1" lang="en-US" altLang="zh-CN" sz="2800" b="1" kern="0" dirty="0" smtClean="0">
                <a:solidFill>
                  <a:srgbClr val="4D4D4D"/>
                </a:solidFill>
                <a:latin typeface="Times New Roman"/>
              </a:rPr>
              <a:t>p</a:t>
            </a:r>
            <a:r>
              <a:rPr kumimoji="1" lang="zh-CN" altLang="en-US" sz="2800" b="1" kern="0" dirty="0" smtClean="0">
                <a:solidFill>
                  <a:srgbClr val="4D4D4D"/>
                </a:solidFill>
                <a:latin typeface="Times New Roman"/>
              </a:rPr>
              <a:t>有值为</a:t>
            </a:r>
            <a:r>
              <a:rPr kumimoji="1" lang="en-US" altLang="zh-CN" sz="2800" b="1" kern="0" dirty="0" smtClean="0">
                <a:solidFill>
                  <a:srgbClr val="4D4D4D"/>
                </a:solidFill>
                <a:latin typeface="Times New Roman"/>
              </a:rPr>
              <a:t>0</a:t>
            </a:r>
            <a:r>
              <a:rPr kumimoji="1" lang="zh-CN" altLang="en-US" sz="2800" b="1" kern="0" dirty="0" smtClean="0">
                <a:solidFill>
                  <a:srgbClr val="4D4D4D"/>
                </a:solidFill>
                <a:latin typeface="Times New Roman"/>
              </a:rPr>
              <a:t>，不指向任何变量。</a:t>
            </a:r>
          </a:p>
          <a:p>
            <a:pPr marL="0" lvl="0" indent="0" defTabSz="762000" eaLnBrk="0" fontAlgn="base" hangingPunct="0">
              <a:lnSpc>
                <a:spcPct val="110000"/>
              </a:lnSpc>
              <a:spcBef>
                <a:spcPct val="20000"/>
              </a:spcBef>
              <a:spcAft>
                <a:spcPct val="0"/>
              </a:spcAft>
              <a:buNone/>
            </a:pPr>
            <a:r>
              <a:rPr kumimoji="1" lang="zh-CN" altLang="en-US" sz="2800" b="1" kern="0" dirty="0" smtClean="0">
                <a:solidFill>
                  <a:srgbClr val="4D4D4D"/>
                </a:solidFill>
                <a:latin typeface="Times New Roman"/>
              </a:rPr>
              <a:t>    </a:t>
            </a:r>
            <a:r>
              <a:rPr kumimoji="1" lang="zh-CN" altLang="en-US" sz="2800" b="1" kern="0" dirty="0" smtClean="0">
                <a:solidFill>
                  <a:srgbClr val="3333CC"/>
                </a:solidFill>
                <a:latin typeface="黑体" pitchFamily="2" charset="-122"/>
                <a:ea typeface="黑体" pitchFamily="2" charset="-122"/>
              </a:rPr>
              <a:t>未对</a:t>
            </a:r>
            <a:r>
              <a:rPr kumimoji="1" lang="en-US" altLang="zh-CN" sz="2800" b="1" kern="0" dirty="0" smtClean="0">
                <a:solidFill>
                  <a:srgbClr val="3333CC"/>
                </a:solidFill>
                <a:latin typeface="黑体" pitchFamily="2" charset="-122"/>
                <a:ea typeface="黑体" pitchFamily="2" charset="-122"/>
              </a:rPr>
              <a:t>p</a:t>
            </a:r>
            <a:r>
              <a:rPr kumimoji="1" lang="zh-CN" altLang="en-US" sz="2800" b="1" kern="0" dirty="0" smtClean="0">
                <a:solidFill>
                  <a:srgbClr val="3333CC"/>
                </a:solidFill>
                <a:latin typeface="黑体" pitchFamily="2" charset="-122"/>
                <a:ea typeface="黑体" pitchFamily="2" charset="-122"/>
              </a:rPr>
              <a:t>赋值：</a:t>
            </a:r>
            <a:r>
              <a:rPr kumimoji="1" lang="en-US" altLang="zh-CN" sz="2800" b="1" kern="0" dirty="0" smtClean="0">
                <a:solidFill>
                  <a:srgbClr val="4D4D4D"/>
                </a:solidFill>
                <a:latin typeface="Times New Roman"/>
              </a:rPr>
              <a:t>p</a:t>
            </a:r>
            <a:r>
              <a:rPr kumimoji="1" lang="zh-CN" altLang="en-US" sz="2800" b="1" kern="0" dirty="0" smtClean="0">
                <a:solidFill>
                  <a:srgbClr val="4D4D4D"/>
                </a:solidFill>
                <a:latin typeface="Times New Roman"/>
              </a:rPr>
              <a:t>值是一个无法预料的值。</a:t>
            </a:r>
            <a:r>
              <a:rPr kumimoji="1" lang="zh-CN" altLang="en-US" sz="2800" kern="0" dirty="0" smtClean="0">
                <a:solidFill>
                  <a:srgbClr val="4D4D4D"/>
                </a:solidFill>
                <a:latin typeface="Times New Roman"/>
              </a:rPr>
              <a:t>   </a:t>
            </a:r>
            <a:endParaRPr kumimoji="1" lang="zh-CN" altLang="zh-CN" sz="2800" kern="0" dirty="0" smtClean="0">
              <a:solidFill>
                <a:srgbClr val="4D4D4D"/>
              </a:solidFill>
              <a:latin typeface="Times New Roman"/>
            </a:endParaRPr>
          </a:p>
          <a:p>
            <a:pPr>
              <a:buNone/>
            </a:pP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13</a:t>
            </a:fld>
            <a:endParaRPr lang="en-US" altLang="zh-CN"/>
          </a:p>
        </p:txBody>
      </p:sp>
      <p:sp>
        <p:nvSpPr>
          <p:cNvPr id="5" name="Rectangle 4"/>
          <p:cNvSpPr>
            <a:spLocks noChangeArrowheads="1"/>
          </p:cNvSpPr>
          <p:nvPr/>
        </p:nvSpPr>
        <p:spPr bwMode="auto">
          <a:xfrm>
            <a:off x="539552" y="5373216"/>
            <a:ext cx="8063607" cy="1446358"/>
          </a:xfrm>
          <a:prstGeom prst="rect">
            <a:avLst/>
          </a:prstGeom>
          <a:solidFill>
            <a:srgbClr val="006600"/>
          </a:solidFill>
          <a:ln w="9525">
            <a:noFill/>
            <a:miter lim="800000"/>
            <a:headEnd/>
            <a:tailEnd/>
          </a:ln>
          <a:effectLst/>
        </p:spPr>
        <p:txBody>
          <a:bodyPr wrap="square">
            <a:spAutoFit/>
          </a:bodyPr>
          <a:lstStyle/>
          <a:p>
            <a:pPr algn="l" eaLnBrk="0" hangingPunct="0">
              <a:lnSpc>
                <a:spcPct val="170000"/>
              </a:lnSpc>
              <a:spcBef>
                <a:spcPct val="20000"/>
              </a:spcBef>
            </a:pPr>
            <a:r>
              <a:rPr kumimoji="1" lang="zh-CN" altLang="en-US" sz="2800" b="0" dirty="0">
                <a:solidFill>
                  <a:schemeClr val="bg1"/>
                </a:solidFill>
              </a:rPr>
              <a:t>任何指针变量或地址都可以与</a:t>
            </a:r>
            <a:r>
              <a:rPr kumimoji="1" lang="en-US" altLang="zh-CN" sz="2800" b="0" dirty="0">
                <a:solidFill>
                  <a:schemeClr val="bg1"/>
                </a:solidFill>
              </a:rPr>
              <a:t>NULL</a:t>
            </a:r>
            <a:r>
              <a:rPr kumimoji="1" lang="zh-CN" altLang="en-US" sz="2800" b="0" dirty="0">
                <a:solidFill>
                  <a:schemeClr val="bg1"/>
                </a:solidFill>
              </a:rPr>
              <a:t>作相等或不相等的比较。</a:t>
            </a:r>
            <a:endParaRPr kumimoji="1" lang="zh-CN" altLang="zh-CN" sz="2800" b="0"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14</a:t>
            </a:fld>
            <a:endParaRPr lang="en-US" altLang="zh-CN"/>
          </a:p>
        </p:txBody>
      </p:sp>
      <p:sp>
        <p:nvSpPr>
          <p:cNvPr id="5" name="Rectangle 2"/>
          <p:cNvSpPr txBox="1">
            <a:spLocks noChangeArrowheads="1"/>
          </p:cNvSpPr>
          <p:nvPr/>
        </p:nvSpPr>
        <p:spPr>
          <a:xfrm>
            <a:off x="539229" y="1700808"/>
            <a:ext cx="4968875" cy="3240360"/>
          </a:xfrm>
          <a:prstGeom prst="rect">
            <a:avLst/>
          </a:prstGeom>
        </p:spPr>
        <p:txBody>
          <a:bodyPr vert="horz" lIns="91440" tIns="45720" rIns="91440" bIns="45720" rtlCol="0">
            <a:normAutofit/>
          </a:bodyPr>
          <a:lstStyle/>
          <a:p>
            <a:pPr marL="171450" marR="0" lvl="0" indent="-171450" algn="just" defTabSz="685800" rtl="0" eaLnBrk="1" fontAlgn="auto" latinLnBrk="0" hangingPunct="1">
              <a:lnSpc>
                <a:spcPct val="90000"/>
              </a:lnSpc>
              <a:spcBef>
                <a:spcPts val="750"/>
              </a:spcBef>
              <a:spcAft>
                <a:spcPts val="0"/>
              </a:spcAft>
              <a:buClrTx/>
              <a:buSzTx/>
              <a:tabLst/>
              <a:defRPr/>
            </a:pPr>
            <a:r>
              <a:rPr kumimoji="0" lang="en-US" altLang="zh-CN" sz="3200" b="1" i="0" u="none" strike="noStrike" kern="1200" cap="none" spc="0" normalizeH="0" baseline="0" noProof="0" dirty="0" smtClean="0">
                <a:ln>
                  <a:noFill/>
                </a:ln>
                <a:solidFill>
                  <a:schemeClr val="accent2"/>
                </a:solidFill>
                <a:effectLst/>
                <a:uLnTx/>
                <a:uFillTx/>
                <a:latin typeface="方正姚体" pitchFamily="2" charset="-122"/>
                <a:ea typeface="方正姚体" pitchFamily="2" charset="-122"/>
                <a:cs typeface="+mn-cs"/>
              </a:rPr>
              <a:t>4.</a:t>
            </a:r>
            <a:r>
              <a:rPr kumimoji="0" lang="zh-CN" altLang="en-US" sz="3200" b="1" i="0" u="none" strike="noStrike" kern="1200" cap="none" spc="0" normalizeH="0" baseline="0" noProof="0" dirty="0" smtClean="0">
                <a:ln>
                  <a:noFill/>
                </a:ln>
                <a:solidFill>
                  <a:schemeClr val="accent2"/>
                </a:solidFill>
                <a:effectLst/>
                <a:uLnTx/>
                <a:uFillTx/>
                <a:latin typeface="方正姚体" pitchFamily="2" charset="-122"/>
                <a:ea typeface="方正姚体" pitchFamily="2" charset="-122"/>
                <a:cs typeface="+mn-cs"/>
              </a:rPr>
              <a:t>两个指针变量相减</a:t>
            </a:r>
          </a:p>
          <a:p>
            <a:pPr marL="171450" marR="0" lvl="0" indent="-171450" algn="l" defTabSz="685800" rtl="0" eaLnBrk="1" fontAlgn="auto" latinLnBrk="0" hangingPunct="1">
              <a:lnSpc>
                <a:spcPct val="120000"/>
              </a:lnSpc>
              <a:spcBef>
                <a:spcPts val="750"/>
              </a:spcBef>
              <a:spcAft>
                <a:spcPts val="0"/>
              </a:spcAft>
              <a:buClrTx/>
              <a:buSzTx/>
              <a:tabLst/>
              <a:defRPr/>
            </a:pPr>
            <a:r>
              <a:rPr kumimoji="0" lang="zh-CN" alt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en-US" sz="2800" b="0"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若两个指针变量指向同一 </a:t>
            </a:r>
          </a:p>
          <a:p>
            <a:pPr marL="171450" marR="0" lvl="0" indent="-171450" algn="l" defTabSz="685800" rtl="0" eaLnBrk="1" fontAlgn="auto" latinLnBrk="0" hangingPunct="1">
              <a:lnSpc>
                <a:spcPct val="120000"/>
              </a:lnSpc>
              <a:spcBef>
                <a:spcPts val="750"/>
              </a:spcBef>
              <a:spcAft>
                <a:spcPts val="0"/>
              </a:spcAft>
              <a:buClrTx/>
              <a:buSzTx/>
              <a:tabLst/>
              <a:defRPr/>
            </a:pPr>
            <a:r>
              <a:rPr kumimoji="0" lang="zh-CN" altLang="en-US" sz="2800" b="0"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 个数组的元素，则两个指</a:t>
            </a:r>
          </a:p>
          <a:p>
            <a:pPr marL="171450" marR="0" lvl="0" indent="-171450" algn="l" defTabSz="685800" rtl="0" eaLnBrk="1" fontAlgn="auto" latinLnBrk="0" hangingPunct="1">
              <a:lnSpc>
                <a:spcPct val="120000"/>
              </a:lnSpc>
              <a:spcBef>
                <a:spcPts val="750"/>
              </a:spcBef>
              <a:spcAft>
                <a:spcPts val="0"/>
              </a:spcAft>
              <a:buClrTx/>
              <a:buSzTx/>
              <a:tabLst/>
              <a:defRPr/>
            </a:pPr>
            <a:r>
              <a:rPr kumimoji="0" lang="zh-CN" altLang="en-US" sz="2800" b="0"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 针变量值之差是两个指针</a:t>
            </a:r>
          </a:p>
          <a:p>
            <a:pPr marL="171450" marR="0" lvl="0" indent="-171450" algn="l" defTabSz="685800" rtl="0" eaLnBrk="1" fontAlgn="auto" latinLnBrk="0" hangingPunct="1">
              <a:lnSpc>
                <a:spcPct val="120000"/>
              </a:lnSpc>
              <a:spcBef>
                <a:spcPts val="750"/>
              </a:spcBef>
              <a:spcAft>
                <a:spcPts val="0"/>
              </a:spcAft>
              <a:buClrTx/>
              <a:buSzTx/>
              <a:tabLst/>
              <a:defRPr/>
            </a:pPr>
            <a:r>
              <a:rPr kumimoji="0" lang="zh-CN" altLang="en-US" sz="2800" b="0"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 之间的元素个数，见图</a:t>
            </a:r>
            <a:endParaRPr kumimoji="0" lang="en-US" altLang="zh-CN" sz="2800" b="0"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endParaRPr>
          </a:p>
          <a:p>
            <a:pPr marL="171450" marR="0" lvl="0" indent="-171450" algn="l" defTabSz="685800" rtl="0" eaLnBrk="1" fontAlgn="auto" latinLnBrk="0" hangingPunct="1">
              <a:lnSpc>
                <a:spcPct val="120000"/>
              </a:lnSpc>
              <a:spcBef>
                <a:spcPts val="750"/>
              </a:spcBef>
              <a:spcAft>
                <a:spcPts val="0"/>
              </a:spcAft>
              <a:buClrTx/>
              <a:buSzTx/>
              <a:tabLst/>
              <a:defRPr/>
            </a:pPr>
            <a:endParaRPr kumimoji="0" lang="zh-CN" altLang="en-US" sz="2800" b="0" i="0" u="none" strike="noStrike" kern="1200" cap="none" spc="0" normalizeH="0" baseline="0" noProof="0" dirty="0">
              <a:ln>
                <a:noFill/>
              </a:ln>
              <a:solidFill>
                <a:schemeClr val="tx1"/>
              </a:solidFill>
              <a:effectLst/>
              <a:uLnTx/>
              <a:uFillTx/>
              <a:latin typeface="黑体" pitchFamily="2" charset="-122"/>
              <a:ea typeface="黑体" pitchFamily="2" charset="-122"/>
              <a:cs typeface="+mn-cs"/>
            </a:endParaRPr>
          </a:p>
        </p:txBody>
      </p:sp>
      <p:pic>
        <p:nvPicPr>
          <p:cNvPr id="6" name="Picture 3" descr="9"/>
          <p:cNvPicPr>
            <a:picLocks noChangeAspect="1" noChangeArrowheads="1"/>
          </p:cNvPicPr>
          <p:nvPr/>
        </p:nvPicPr>
        <p:blipFill>
          <a:blip r:embed="rId2" cstate="print"/>
          <a:srcRect l="11000" t="2937" r="10889" b="5377"/>
          <a:stretch>
            <a:fillRect/>
          </a:stretch>
        </p:blipFill>
        <p:spPr bwMode="auto">
          <a:xfrm>
            <a:off x="5580112" y="1844823"/>
            <a:ext cx="2695575" cy="4608513"/>
          </a:xfrm>
          <a:prstGeom prst="rect">
            <a:avLst/>
          </a:prstGeom>
          <a:noFill/>
        </p:spPr>
      </p:pic>
      <p:sp>
        <p:nvSpPr>
          <p:cNvPr id="7" name="Rectangle 5"/>
          <p:cNvSpPr>
            <a:spLocks noChangeArrowheads="1"/>
          </p:cNvSpPr>
          <p:nvPr/>
        </p:nvSpPr>
        <p:spPr bwMode="auto">
          <a:xfrm>
            <a:off x="2123728" y="4797152"/>
            <a:ext cx="2520950" cy="1077218"/>
          </a:xfrm>
          <a:prstGeom prst="rect">
            <a:avLst/>
          </a:prstGeom>
          <a:noFill/>
          <a:ln w="9525">
            <a:noFill/>
            <a:miter lim="800000"/>
            <a:headEnd/>
            <a:tailEnd/>
          </a:ln>
          <a:effectLst/>
        </p:spPr>
        <p:txBody>
          <a:bodyPr>
            <a:spAutoFit/>
          </a:bodyPr>
          <a:lstStyle/>
          <a:p>
            <a:pPr algn="l"/>
            <a:r>
              <a:rPr kumimoji="1" lang="zh-CN" altLang="en-US" sz="3200" dirty="0" smtClean="0">
                <a:solidFill>
                  <a:schemeClr val="accent2"/>
                </a:solidFill>
                <a:latin typeface="方正姚体" pitchFamily="2" charset="-122"/>
                <a:ea typeface="方正姚体" pitchFamily="2" charset="-122"/>
              </a:rPr>
              <a:t>右</a:t>
            </a:r>
            <a:r>
              <a:rPr kumimoji="1" lang="zh-CN" altLang="zh-CN" sz="3200" dirty="0" smtClean="0">
                <a:solidFill>
                  <a:schemeClr val="accent2"/>
                </a:solidFill>
                <a:latin typeface="方正姚体" pitchFamily="2" charset="-122"/>
                <a:ea typeface="方正姚体" pitchFamily="2" charset="-122"/>
              </a:rPr>
              <a:t>图</a:t>
            </a:r>
            <a:r>
              <a:rPr kumimoji="1" lang="zh-CN" altLang="zh-CN" sz="3200" dirty="0">
                <a:solidFill>
                  <a:schemeClr val="accent2"/>
                </a:solidFill>
                <a:latin typeface="方正姚体" pitchFamily="2" charset="-122"/>
                <a:ea typeface="方正姚体" pitchFamily="2" charset="-122"/>
              </a:rPr>
              <a:t>中，</a:t>
            </a:r>
            <a:endParaRPr kumimoji="1" lang="zh-CN" altLang="en-US" sz="3200" dirty="0">
              <a:solidFill>
                <a:schemeClr val="accent2"/>
              </a:solidFill>
              <a:latin typeface="方正姚体" pitchFamily="2" charset="-122"/>
              <a:ea typeface="方正姚体" pitchFamily="2" charset="-122"/>
            </a:endParaRPr>
          </a:p>
          <a:p>
            <a:pPr algn="l"/>
            <a:r>
              <a:rPr kumimoji="1" lang="en-US" altLang="zh-CN" sz="3200" dirty="0" smtClean="0">
                <a:solidFill>
                  <a:schemeClr val="accent2"/>
                </a:solidFill>
                <a:latin typeface="方正姚体" pitchFamily="2" charset="-122"/>
                <a:ea typeface="方正姚体" pitchFamily="2" charset="-122"/>
              </a:rPr>
              <a:t>P2-p1</a:t>
            </a:r>
            <a:r>
              <a:rPr kumimoji="1" lang="zh-CN" altLang="en-US" sz="3200" dirty="0">
                <a:solidFill>
                  <a:schemeClr val="accent2"/>
                </a:solidFill>
                <a:latin typeface="方正姚体" pitchFamily="2" charset="-122"/>
                <a:ea typeface="方正姚体" pitchFamily="2" charset="-122"/>
              </a:rPr>
              <a:t>＝</a:t>
            </a:r>
            <a:r>
              <a:rPr kumimoji="1" lang="en-US" altLang="zh-CN" sz="3200" dirty="0">
                <a:solidFill>
                  <a:schemeClr val="accent2"/>
                </a:solidFill>
                <a:latin typeface="方正姚体" pitchFamily="2" charset="-122"/>
                <a:ea typeface="方正姚体" pitchFamily="2" charset="-122"/>
              </a:rPr>
              <a:t>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628650" y="1825625"/>
            <a:ext cx="4231382" cy="2971527"/>
          </a:xfrm>
        </p:spPr>
        <p:txBody>
          <a:bodyPr/>
          <a:lstStyle/>
          <a:p>
            <a:pPr lvl="0" algn="just">
              <a:lnSpc>
                <a:spcPct val="120000"/>
              </a:lnSpc>
              <a:buNone/>
              <a:defRPr/>
            </a:pPr>
            <a:r>
              <a:rPr lang="zh-CN" altLang="zh-CN" sz="2800" b="1" dirty="0" smtClean="0">
                <a:solidFill>
                  <a:schemeClr val="accent2"/>
                </a:solidFill>
                <a:latin typeface="方正姚体" pitchFamily="2" charset="-122"/>
                <a:ea typeface="方正姚体" pitchFamily="2" charset="-122"/>
              </a:rPr>
              <a:t>5.两个指针变量比较</a:t>
            </a:r>
          </a:p>
          <a:p>
            <a:pPr lvl="0" algn="just">
              <a:lnSpc>
                <a:spcPct val="120000"/>
              </a:lnSpc>
              <a:buNone/>
              <a:defRPr/>
            </a:pPr>
            <a:r>
              <a:rPr lang="zh-CN" altLang="zh-CN" sz="2400" dirty="0" smtClean="0"/>
              <a:t>  </a:t>
            </a:r>
            <a:r>
              <a:rPr lang="zh-CN" altLang="zh-CN" sz="2400" dirty="0" smtClean="0">
                <a:latin typeface="黑体" pitchFamily="2" charset="-122"/>
                <a:ea typeface="黑体" pitchFamily="2" charset="-122"/>
              </a:rPr>
              <a:t>若两个指针指向同一个数组中元素，则指向前面元素的指针</a:t>
            </a:r>
            <a:r>
              <a:rPr lang="zh-CN" altLang="zh-CN" sz="2400" dirty="0" smtClean="0">
                <a:latin typeface="Times New Roman"/>
                <a:ea typeface="黑体" pitchFamily="2" charset="-122"/>
              </a:rPr>
              <a:t>“</a:t>
            </a:r>
            <a:r>
              <a:rPr lang="zh-CN" altLang="zh-CN" sz="2400" dirty="0" smtClean="0">
                <a:latin typeface="黑体" pitchFamily="2" charset="-122"/>
                <a:ea typeface="黑体" pitchFamily="2" charset="-122"/>
              </a:rPr>
              <a:t>小于</a:t>
            </a:r>
            <a:r>
              <a:rPr lang="zh-CN" altLang="zh-CN" sz="2400" dirty="0" smtClean="0">
                <a:latin typeface="Times New Roman"/>
                <a:ea typeface="黑体" pitchFamily="2" charset="-122"/>
              </a:rPr>
              <a:t>”</a:t>
            </a:r>
            <a:r>
              <a:rPr lang="zh-CN" altLang="zh-CN" sz="2400" dirty="0" smtClean="0">
                <a:latin typeface="黑体" pitchFamily="2" charset="-122"/>
                <a:ea typeface="黑体" pitchFamily="2" charset="-122"/>
              </a:rPr>
              <a:t>指向后面元素的指针。若不指向同</a:t>
            </a:r>
            <a:r>
              <a:rPr lang="en-US" altLang="zh-CN" sz="2400" dirty="0" smtClean="0">
                <a:latin typeface="黑体" pitchFamily="2" charset="-122"/>
                <a:ea typeface="黑体" pitchFamily="2" charset="-122"/>
              </a:rPr>
              <a:t>      </a:t>
            </a:r>
            <a:r>
              <a:rPr lang="zh-CN" altLang="en-US" sz="2400" dirty="0" smtClean="0">
                <a:latin typeface="黑体" pitchFamily="2" charset="-122"/>
                <a:ea typeface="黑体" pitchFamily="2" charset="-122"/>
              </a:rPr>
              <a:t>一</a:t>
            </a:r>
            <a:r>
              <a:rPr lang="zh-CN" altLang="zh-CN" sz="2400" dirty="0" smtClean="0">
                <a:latin typeface="黑体" pitchFamily="2" charset="-122"/>
                <a:ea typeface="黑体" pitchFamily="2" charset="-122"/>
              </a:rPr>
              <a:t>数组则比较无意义。</a:t>
            </a:r>
          </a:p>
          <a:p>
            <a:pPr>
              <a:buNone/>
            </a:pP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15</a:t>
            </a:fld>
            <a:endParaRPr lang="en-US" altLang="zh-CN"/>
          </a:p>
        </p:txBody>
      </p:sp>
      <p:pic>
        <p:nvPicPr>
          <p:cNvPr id="5" name="Picture 3" descr="9"/>
          <p:cNvPicPr>
            <a:picLocks noChangeAspect="1" noChangeArrowheads="1"/>
          </p:cNvPicPr>
          <p:nvPr/>
        </p:nvPicPr>
        <p:blipFill>
          <a:blip r:embed="rId2" cstate="print"/>
          <a:srcRect l="11000" t="2937" r="10889" b="5377"/>
          <a:stretch>
            <a:fillRect/>
          </a:stretch>
        </p:blipFill>
        <p:spPr bwMode="auto">
          <a:xfrm>
            <a:off x="5580112" y="1844823"/>
            <a:ext cx="2695575" cy="4608513"/>
          </a:xfrm>
          <a:prstGeom prst="rect">
            <a:avLst/>
          </a:prstGeom>
          <a:noFill/>
        </p:spPr>
      </p:pic>
      <p:sp>
        <p:nvSpPr>
          <p:cNvPr id="7" name="Rectangle 5"/>
          <p:cNvSpPr>
            <a:spLocks noChangeArrowheads="1"/>
          </p:cNvSpPr>
          <p:nvPr/>
        </p:nvSpPr>
        <p:spPr bwMode="auto">
          <a:xfrm>
            <a:off x="1979712" y="4797152"/>
            <a:ext cx="2520950" cy="1077218"/>
          </a:xfrm>
          <a:prstGeom prst="rect">
            <a:avLst/>
          </a:prstGeom>
          <a:noFill/>
          <a:ln w="9525">
            <a:noFill/>
            <a:miter lim="800000"/>
            <a:headEnd/>
            <a:tailEnd/>
          </a:ln>
          <a:effectLst/>
        </p:spPr>
        <p:txBody>
          <a:bodyPr>
            <a:spAutoFit/>
          </a:bodyPr>
          <a:lstStyle/>
          <a:p>
            <a:pPr algn="l"/>
            <a:r>
              <a:rPr kumimoji="1" lang="zh-CN" altLang="en-US" sz="3200" dirty="0" smtClean="0">
                <a:solidFill>
                  <a:schemeClr val="accent2"/>
                </a:solidFill>
                <a:latin typeface="方正姚体" pitchFamily="2" charset="-122"/>
                <a:ea typeface="方正姚体" pitchFamily="2" charset="-122"/>
              </a:rPr>
              <a:t>右</a:t>
            </a:r>
            <a:r>
              <a:rPr kumimoji="1" lang="zh-CN" altLang="zh-CN" sz="3200" dirty="0" smtClean="0">
                <a:solidFill>
                  <a:schemeClr val="accent2"/>
                </a:solidFill>
                <a:latin typeface="方正姚体" pitchFamily="2" charset="-122"/>
                <a:ea typeface="方正姚体" pitchFamily="2" charset="-122"/>
              </a:rPr>
              <a:t>图</a:t>
            </a:r>
            <a:r>
              <a:rPr kumimoji="1" lang="zh-CN" altLang="zh-CN" sz="3200" dirty="0">
                <a:solidFill>
                  <a:schemeClr val="accent2"/>
                </a:solidFill>
                <a:latin typeface="方正姚体" pitchFamily="2" charset="-122"/>
                <a:ea typeface="方正姚体" pitchFamily="2" charset="-122"/>
              </a:rPr>
              <a:t>中，</a:t>
            </a:r>
            <a:endParaRPr kumimoji="1" lang="zh-CN" altLang="en-US" sz="3200" dirty="0">
              <a:solidFill>
                <a:schemeClr val="accent2"/>
              </a:solidFill>
              <a:latin typeface="方正姚体" pitchFamily="2" charset="-122"/>
              <a:ea typeface="方正姚体" pitchFamily="2" charset="-122"/>
            </a:endParaRPr>
          </a:p>
          <a:p>
            <a:pPr algn="l"/>
            <a:r>
              <a:rPr kumimoji="1" lang="zh-CN" altLang="zh-CN" sz="3200" dirty="0">
                <a:solidFill>
                  <a:schemeClr val="accent2"/>
                </a:solidFill>
                <a:latin typeface="方正姚体" pitchFamily="2" charset="-122"/>
                <a:ea typeface="方正姚体" pitchFamily="2" charset="-122"/>
              </a:rPr>
              <a:t>p1＜</a:t>
            </a:r>
            <a:r>
              <a:rPr kumimoji="1" lang="zh-CN" altLang="zh-CN" sz="3200" dirty="0" smtClean="0">
                <a:solidFill>
                  <a:schemeClr val="accent2"/>
                </a:solidFill>
                <a:latin typeface="方正姚体" pitchFamily="2" charset="-122"/>
                <a:ea typeface="方正姚体" pitchFamily="2" charset="-122"/>
              </a:rPr>
              <a:t>p2</a:t>
            </a:r>
            <a:endParaRPr kumimoji="1" lang="en-US" altLang="zh-CN" sz="3200" dirty="0">
              <a:solidFill>
                <a:schemeClr val="accent2"/>
              </a:solidFill>
              <a:latin typeface="方正姚体" pitchFamily="2" charset="-122"/>
              <a:ea typeface="方正姚体"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Void </a:t>
            </a:r>
            <a:r>
              <a:rPr lang="zh-CN" altLang="en-US" dirty="0" smtClean="0"/>
              <a:t>指针类型</a:t>
            </a: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16</a:t>
            </a:fld>
            <a:endParaRPr lang="en-US" altLang="zh-CN"/>
          </a:p>
        </p:txBody>
      </p:sp>
      <p:sp>
        <p:nvSpPr>
          <p:cNvPr id="6" name="Rectangle 2"/>
          <p:cNvSpPr>
            <a:spLocks noGrp="1" noChangeArrowheads="1"/>
          </p:cNvSpPr>
          <p:nvPr>
            <p:ph idx="1"/>
          </p:nvPr>
        </p:nvSpPr>
        <p:spPr>
          <a:xfrm>
            <a:off x="628650" y="1825625"/>
            <a:ext cx="7886700" cy="4351338"/>
          </a:xfrm>
          <a:prstGeom prst="rect">
            <a:avLst/>
          </a:prstGeom>
        </p:spPr>
        <p:txBody>
          <a:bodyPr>
            <a:normAutofit lnSpcReduction="10000"/>
          </a:bodyPr>
          <a:lstStyle/>
          <a:p>
            <a:pPr marL="0" marR="0" lvl="0" indent="0" algn="l" defTabSz="914400" eaLnBrk="1" fontAlgn="auto" latinLnBrk="0" hangingPunct="1">
              <a:lnSpc>
                <a:spcPct val="110000"/>
              </a:lnSpc>
              <a:spcBef>
                <a:spcPts val="0"/>
              </a:spcBef>
              <a:spcAft>
                <a:spcPts val="0"/>
              </a:spcAft>
              <a:buClrTx/>
              <a:buSzTx/>
              <a:buFontTx/>
              <a:buNone/>
              <a:tabLst/>
              <a:defRPr/>
            </a:pPr>
            <a:r>
              <a:rPr kumimoji="0" lang="en-US" altLang="zh-CN" sz="3200" b="1" i="0" u="none" strike="noStrike" kern="0" cap="none" spc="0" normalizeH="0" baseline="0" noProof="0" dirty="0" smtClean="0">
                <a:ln>
                  <a:noFill/>
                </a:ln>
                <a:solidFill>
                  <a:srgbClr val="CC0000"/>
                </a:solidFill>
                <a:effectLst/>
                <a:uLnTx/>
                <a:uFillTx/>
                <a:latin typeface="方正姚体" pitchFamily="2" charset="-122"/>
                <a:ea typeface="方正姚体" pitchFamily="2" charset="-122"/>
              </a:rPr>
              <a:t>void</a:t>
            </a:r>
            <a:r>
              <a:rPr kumimoji="0" lang="zh-CN" altLang="en-US" sz="3200" b="1" i="0" u="none" strike="noStrike" kern="0" cap="none" spc="0" normalizeH="0" baseline="0" noProof="0" dirty="0" smtClean="0">
                <a:ln>
                  <a:noFill/>
                </a:ln>
                <a:solidFill>
                  <a:srgbClr val="CC0000"/>
                </a:solidFill>
                <a:effectLst/>
                <a:uLnTx/>
                <a:uFillTx/>
                <a:latin typeface="方正姚体" pitchFamily="2" charset="-122"/>
                <a:ea typeface="方正姚体" pitchFamily="2" charset="-122"/>
              </a:rPr>
              <a:t>指针类型</a:t>
            </a:r>
            <a:r>
              <a:rPr kumimoji="0" lang="zh-CN" altLang="en-US" sz="3200" b="1" i="0" u="none" strike="noStrike" kern="0" cap="none" spc="0" normalizeH="0" baseline="0" noProof="0" dirty="0" smtClean="0">
                <a:ln>
                  <a:noFill/>
                </a:ln>
                <a:solidFill>
                  <a:srgbClr val="3333CC"/>
                </a:solidFill>
                <a:effectLst/>
                <a:uLnTx/>
                <a:uFillTx/>
                <a:latin typeface="方正姚体" pitchFamily="2" charset="-122"/>
                <a:ea typeface="方正姚体" pitchFamily="2" charset="-122"/>
              </a:rPr>
              <a:t>：定义一个指针变量，不指定它是指向哪一种类型数据的。它可以用来指向一个抽象的类型的数据，在将它的值赋给另一指针变量时要进行强制类型转换使之适合于被赋值的变量的类型。例如</a:t>
            </a:r>
            <a:r>
              <a:rPr kumimoji="0" lang="en-US" altLang="zh-CN" sz="3200" b="1" i="0" u="none" strike="noStrike" kern="0" cap="none" spc="0" normalizeH="0" baseline="0" noProof="0" dirty="0" smtClean="0">
                <a:ln>
                  <a:noFill/>
                </a:ln>
                <a:solidFill>
                  <a:srgbClr val="3333CC"/>
                </a:solidFill>
                <a:effectLst/>
                <a:uLnTx/>
                <a:uFillTx/>
                <a:latin typeface="方正姚体" pitchFamily="2" charset="-122"/>
                <a:ea typeface="方正姚体" pitchFamily="2" charset="-122"/>
              </a:rPr>
              <a:t>:</a:t>
            </a:r>
          </a:p>
          <a:p>
            <a:pPr marL="0" marR="0" lvl="0" indent="0" algn="l" defTabSz="914400" eaLnBrk="1" fontAlgn="auto" latinLnBrk="0" hangingPunct="1">
              <a:lnSpc>
                <a:spcPct val="110000"/>
              </a:lnSpc>
              <a:spcBef>
                <a:spcPts val="0"/>
              </a:spcBef>
              <a:spcAft>
                <a:spcPts val="0"/>
              </a:spcAft>
              <a:buClrTx/>
              <a:buSzTx/>
              <a:buFontTx/>
              <a:buNone/>
              <a:tabLst/>
              <a:defRPr/>
            </a:pPr>
            <a:r>
              <a:rPr kumimoji="0" lang="zh-CN" altLang="en-US" sz="2800" b="0" i="0" u="none" strike="noStrike" kern="0" cap="none" spc="0" normalizeH="0" baseline="0" noProof="0" dirty="0" smtClean="0">
                <a:ln>
                  <a:noFill/>
                </a:ln>
                <a:solidFill>
                  <a:srgbClr val="000000"/>
                </a:solidFill>
                <a:effectLst/>
                <a:uLnTx/>
                <a:uFillTx/>
              </a:rPr>
              <a:t>　　　</a:t>
            </a:r>
            <a:r>
              <a:rPr kumimoji="0" lang="en-US" altLang="zh-CN" sz="2800" b="0" i="0" u="none" strike="noStrike" kern="0" cap="none" spc="0" normalizeH="0" baseline="0" noProof="0" dirty="0" smtClean="0">
                <a:ln>
                  <a:noFill/>
                </a:ln>
                <a:solidFill>
                  <a:srgbClr val="CC0000"/>
                </a:solidFill>
                <a:effectLst/>
                <a:uLnTx/>
                <a:uFillTx/>
              </a:rPr>
              <a:t>charp1;</a:t>
            </a:r>
          </a:p>
          <a:p>
            <a:pPr marL="0" marR="0" lvl="0" indent="0" algn="l" defTabSz="914400" eaLnBrk="1" fontAlgn="auto" latinLnBrk="0" hangingPunct="1">
              <a:lnSpc>
                <a:spcPct val="110000"/>
              </a:lnSpc>
              <a:spcBef>
                <a:spcPts val="0"/>
              </a:spcBef>
              <a:spcAft>
                <a:spcPts val="0"/>
              </a:spcAft>
              <a:buClrTx/>
              <a:buSzTx/>
              <a:buFontTx/>
              <a:buNone/>
              <a:tabLst/>
              <a:defRPr/>
            </a:pPr>
            <a:r>
              <a:rPr kumimoji="0" lang="en-US" altLang="zh-CN" sz="2800" b="0" i="0" u="none" strike="noStrike" kern="0" cap="none" spc="0" normalizeH="0" baseline="0" noProof="0" dirty="0" smtClean="0">
                <a:ln>
                  <a:noFill/>
                </a:ln>
                <a:solidFill>
                  <a:srgbClr val="CC0000"/>
                </a:solidFill>
                <a:effectLst/>
                <a:uLnTx/>
                <a:uFillTx/>
              </a:rPr>
              <a:t>    </a:t>
            </a:r>
            <a:r>
              <a:rPr kumimoji="0" lang="zh-CN" altLang="en-US" sz="2800" b="0" i="0" u="none" strike="noStrike" kern="0" cap="none" spc="0" normalizeH="0" baseline="0" noProof="0" dirty="0" smtClean="0">
                <a:ln>
                  <a:noFill/>
                </a:ln>
                <a:solidFill>
                  <a:srgbClr val="CC0000"/>
                </a:solidFill>
                <a:effectLst/>
                <a:uLnTx/>
                <a:uFillTx/>
              </a:rPr>
              <a:t>　　</a:t>
            </a:r>
            <a:r>
              <a:rPr kumimoji="0" lang="en-US" altLang="zh-CN" sz="2800" b="0" i="0" u="none" strike="noStrike" kern="0" cap="none" spc="0" normalizeH="0" baseline="0" noProof="0" dirty="0" smtClean="0">
                <a:ln>
                  <a:noFill/>
                </a:ln>
                <a:solidFill>
                  <a:srgbClr val="CC0000"/>
                </a:solidFill>
                <a:effectLst/>
                <a:uLnTx/>
                <a:uFillTx/>
              </a:rPr>
              <a:t>voidp2;</a:t>
            </a:r>
          </a:p>
          <a:p>
            <a:pPr marL="0" marR="0" lvl="0" indent="0" algn="l" defTabSz="914400" eaLnBrk="1" fontAlgn="auto" latinLnBrk="0" hangingPunct="1">
              <a:lnSpc>
                <a:spcPct val="110000"/>
              </a:lnSpc>
              <a:spcBef>
                <a:spcPts val="0"/>
              </a:spcBef>
              <a:spcAft>
                <a:spcPts val="0"/>
              </a:spcAft>
              <a:buClrTx/>
              <a:buSzTx/>
              <a:buFontTx/>
              <a:buNone/>
              <a:tabLst/>
              <a:defRPr/>
            </a:pPr>
            <a:r>
              <a:rPr kumimoji="0" lang="en-US" altLang="zh-CN" sz="2800" b="0" i="0" u="none" strike="noStrike" kern="0" cap="none" spc="0" normalizeH="0" baseline="0" noProof="0" dirty="0" smtClean="0">
                <a:ln>
                  <a:noFill/>
                </a:ln>
                <a:solidFill>
                  <a:srgbClr val="CC0000"/>
                </a:solidFill>
                <a:effectLst/>
                <a:uLnTx/>
                <a:uFillTx/>
              </a:rPr>
              <a:t>	</a:t>
            </a:r>
            <a:r>
              <a:rPr lang="en-US" altLang="zh-CN" sz="2800" kern="0" dirty="0" smtClean="0">
                <a:solidFill>
                  <a:srgbClr val="CC0000"/>
                </a:solidFill>
              </a:rPr>
              <a:t>  </a:t>
            </a:r>
            <a:r>
              <a:rPr kumimoji="0" lang="en-US" altLang="zh-CN" sz="2800" b="0" i="0" u="none" strike="noStrike" kern="0" cap="none" spc="0" normalizeH="0" baseline="0" noProof="0" dirty="0" smtClean="0">
                <a:ln>
                  <a:noFill/>
                </a:ln>
                <a:solidFill>
                  <a:srgbClr val="CC0000"/>
                </a:solidFill>
                <a:effectLst/>
                <a:uLnTx/>
                <a:uFillTx/>
              </a:rPr>
              <a:t>…</a:t>
            </a:r>
          </a:p>
          <a:p>
            <a:pPr marL="0" marR="0" lvl="0" indent="0" algn="l" defTabSz="914400" eaLnBrk="1" fontAlgn="auto" latinLnBrk="0" hangingPunct="1">
              <a:lnSpc>
                <a:spcPct val="110000"/>
              </a:lnSpc>
              <a:spcBef>
                <a:spcPts val="0"/>
              </a:spcBef>
              <a:spcAft>
                <a:spcPts val="0"/>
              </a:spcAft>
              <a:buClrTx/>
              <a:buSzTx/>
              <a:buFontTx/>
              <a:buNone/>
              <a:tabLst/>
              <a:defRPr/>
            </a:pPr>
            <a:r>
              <a:rPr kumimoji="0" lang="en-US" altLang="zh-CN" sz="2800" b="0" i="0" u="none" strike="noStrike" kern="0" cap="none" spc="0" normalizeH="0" baseline="0" noProof="0" dirty="0" smtClean="0">
                <a:ln>
                  <a:noFill/>
                </a:ln>
                <a:solidFill>
                  <a:srgbClr val="CC0000"/>
                </a:solidFill>
                <a:effectLst/>
                <a:uLnTx/>
                <a:uFillTx/>
              </a:rPr>
              <a:t>    </a:t>
            </a:r>
            <a:r>
              <a:rPr kumimoji="0" lang="zh-CN" altLang="en-US" sz="2800" b="0" i="0" u="none" strike="noStrike" kern="0" cap="none" spc="0" normalizeH="0" baseline="0" noProof="0" dirty="0" smtClean="0">
                <a:ln>
                  <a:noFill/>
                </a:ln>
                <a:solidFill>
                  <a:srgbClr val="CC0000"/>
                </a:solidFill>
                <a:effectLst/>
                <a:uLnTx/>
                <a:uFillTx/>
              </a:rPr>
              <a:t>　　</a:t>
            </a:r>
            <a:r>
              <a:rPr kumimoji="0" lang="en-US" altLang="zh-CN" sz="2800" b="0" i="0" u="none" strike="noStrike" kern="0" cap="none" spc="0" normalizeH="0" baseline="0" noProof="0" dirty="0" smtClean="0">
                <a:ln>
                  <a:noFill/>
                </a:ln>
                <a:solidFill>
                  <a:srgbClr val="CC0000"/>
                </a:solidFill>
                <a:effectLst/>
                <a:uLnTx/>
                <a:uFillTx/>
              </a:rPr>
              <a:t>p1=(char *)p2;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a:xfrm>
            <a:off x="628650" y="1825624"/>
            <a:ext cx="7886700" cy="5032375"/>
          </a:xfrm>
        </p:spPr>
        <p:txBody>
          <a:bodyPr/>
          <a:lstStyle/>
          <a:p>
            <a:pPr>
              <a:buNone/>
            </a:pPr>
            <a:r>
              <a:rPr lang="en-US" altLang="zh-CN" dirty="0" smtClean="0"/>
              <a:t>   </a:t>
            </a:r>
            <a:r>
              <a:rPr lang="zh-CN" altLang="zh-CN" dirty="0" smtClean="0"/>
              <a:t>指</a:t>
            </a:r>
            <a:r>
              <a:rPr lang="zh-CN" altLang="zh-CN" dirty="0"/>
              <a:t>针可以指向简单变量、字符类型变量，当然也可以指向指针类型变量。当指向指针类型变量时，称之为</a:t>
            </a:r>
            <a:r>
              <a:rPr lang="zh-CN" altLang="zh-CN" dirty="0">
                <a:solidFill>
                  <a:srgbClr val="FF0000"/>
                </a:solidFill>
              </a:rPr>
              <a:t>指向指针的指针变量</a:t>
            </a:r>
            <a:r>
              <a:rPr lang="zh-CN" altLang="zh-CN" dirty="0"/>
              <a:t>，这是指针也称为</a:t>
            </a:r>
            <a:r>
              <a:rPr lang="zh-CN" altLang="zh-CN" dirty="0">
                <a:solidFill>
                  <a:srgbClr val="FF0000"/>
                </a:solidFill>
              </a:rPr>
              <a:t>双重指针</a:t>
            </a:r>
            <a:r>
              <a:rPr lang="zh-CN" altLang="zh-CN" dirty="0"/>
              <a:t>。</a:t>
            </a:r>
            <a:endParaRPr lang="en-US" altLang="zh-CN" dirty="0"/>
          </a:p>
          <a:p>
            <a:pPr>
              <a:spcBef>
                <a:spcPct val="0"/>
              </a:spcBef>
              <a:buNone/>
            </a:pPr>
            <a:r>
              <a:rPr lang="en-US" altLang="zh-CN" sz="2400" dirty="0">
                <a:latin typeface="华文新魏" panose="02010800040101010101" pitchFamily="2" charset="-122"/>
                <a:cs typeface="Courier New" panose="02070309020205020404" pitchFamily="49" charset="0"/>
              </a:rPr>
              <a:t> </a:t>
            </a:r>
            <a:r>
              <a:rPr lang="zh-CN" altLang="zh-CN" sz="2400" dirty="0" smtClean="0">
                <a:latin typeface="华文新魏" panose="02010800040101010101" pitchFamily="2" charset="-122"/>
                <a:cs typeface="Courier New" panose="02070309020205020404" pitchFamily="49" charset="0"/>
              </a:rPr>
              <a:t>定</a:t>
            </a:r>
            <a:r>
              <a:rPr lang="zh-CN" altLang="zh-CN" sz="2400" dirty="0">
                <a:latin typeface="华文新魏" panose="02010800040101010101" pitchFamily="2" charset="-122"/>
                <a:cs typeface="Courier New" panose="02070309020205020404" pitchFamily="49" charset="0"/>
              </a:rPr>
              <a:t>义：</a:t>
            </a:r>
            <a:endParaRPr lang="zh-CN" altLang="en-US" sz="2400" dirty="0">
              <a:latin typeface="华文新魏" panose="02010800040101010101" pitchFamily="2" charset="-122"/>
              <a:cs typeface="Courier New" panose="02070309020205020404" pitchFamily="49" charset="0"/>
            </a:endParaRPr>
          </a:p>
          <a:p>
            <a:pPr>
              <a:spcBef>
                <a:spcPct val="0"/>
              </a:spcBef>
              <a:buClrTx/>
              <a:buFont typeface="Wingdings" panose="05000000000000000000" pitchFamily="2" charset="2"/>
              <a:buNone/>
            </a:pPr>
            <a:r>
              <a:rPr lang="zh-CN" altLang="en-US" sz="2400" dirty="0">
                <a:latin typeface="华文新魏" panose="02010800040101010101" pitchFamily="2" charset="-122"/>
                <a:cs typeface="Courier New" panose="02070309020205020404" pitchFamily="49" charset="0"/>
              </a:rPr>
              <a:t>     </a:t>
            </a:r>
            <a:r>
              <a:rPr lang="zh-CN" altLang="en-US" sz="2400" dirty="0" smtClean="0">
                <a:latin typeface="华文新魏" panose="02010800040101010101" pitchFamily="2" charset="-122"/>
                <a:cs typeface="Courier New" panose="02070309020205020404" pitchFamily="49" charset="0"/>
              </a:rPr>
              <a:t> </a:t>
            </a:r>
            <a:r>
              <a:rPr lang="zh-CN" altLang="en-US" sz="2400" dirty="0" smtClean="0">
                <a:solidFill>
                  <a:srgbClr val="FF0000"/>
                </a:solidFill>
                <a:latin typeface="华文新魏" panose="02010800040101010101" pitchFamily="2" charset="-122"/>
                <a:cs typeface="Courier New" panose="02070309020205020404" pitchFamily="49" charset="0"/>
              </a:rPr>
              <a:t>类</a:t>
            </a:r>
            <a:r>
              <a:rPr lang="zh-CN" altLang="en-US" sz="2400" dirty="0">
                <a:solidFill>
                  <a:srgbClr val="FF0000"/>
                </a:solidFill>
                <a:latin typeface="华文新魏" panose="02010800040101010101" pitchFamily="2" charset="-122"/>
                <a:cs typeface="Courier New" panose="02070309020205020404" pitchFamily="49" charset="0"/>
              </a:rPr>
              <a:t>型标识符</a:t>
            </a: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17</a:t>
            </a:fld>
            <a:endParaRPr lang="en-US" altLang="zh-CN"/>
          </a:p>
        </p:txBody>
      </p:sp>
      <p:pic>
        <p:nvPicPr>
          <p:cNvPr id="5"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438525" y="2862061"/>
            <a:ext cx="5076825" cy="3830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42738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buFont typeface="Wingdings" panose="05000000000000000000" pitchFamily="2" charset="2"/>
              <a:buNone/>
            </a:pPr>
            <a:r>
              <a:rPr lang="zh-CN" altLang="zh-CN" dirty="0"/>
              <a:t>如： </a:t>
            </a:r>
            <a:r>
              <a:rPr lang="en-US" altLang="zh-CN" dirty="0"/>
              <a:t>float **p;</a:t>
            </a:r>
            <a:endParaRPr lang="zh-CN" altLang="zh-CN" dirty="0"/>
          </a:p>
          <a:p>
            <a:pPr>
              <a:buFont typeface="Wingdings" panose="05000000000000000000" pitchFamily="2" charset="2"/>
              <a:buNone/>
            </a:pPr>
            <a:endParaRPr lang="en-US" altLang="zh-CN" dirty="0" smtClean="0"/>
          </a:p>
          <a:p>
            <a:pPr>
              <a:buFont typeface="Wingdings" panose="05000000000000000000" pitchFamily="2" charset="2"/>
              <a:buNone/>
            </a:pPr>
            <a:endParaRPr lang="en-US" altLang="zh-CN" dirty="0"/>
          </a:p>
          <a:p>
            <a:pPr>
              <a:buFont typeface="Wingdings" panose="05000000000000000000" pitchFamily="2" charset="2"/>
              <a:buNone/>
            </a:pPr>
            <a:r>
              <a:rPr lang="zh-CN" altLang="zh-CN" dirty="0"/>
              <a:t>由于指针运算符</a:t>
            </a:r>
            <a:r>
              <a:rPr lang="en-US" altLang="zh-CN" dirty="0"/>
              <a:t>“*”</a:t>
            </a:r>
            <a:r>
              <a:rPr lang="zh-CN" altLang="zh-CN" dirty="0"/>
              <a:t>是自右至左结合，所以</a:t>
            </a:r>
            <a:r>
              <a:rPr lang="zh-CN" altLang="zh-CN" dirty="0" smtClean="0"/>
              <a:t>上述定义</a:t>
            </a:r>
            <a:r>
              <a:rPr lang="zh-CN" altLang="zh-CN" dirty="0"/>
              <a:t>相当于：</a:t>
            </a:r>
          </a:p>
          <a:p>
            <a:pPr>
              <a:buFont typeface="Wingdings" panose="05000000000000000000" pitchFamily="2" charset="2"/>
              <a:buNone/>
            </a:pPr>
            <a:r>
              <a:rPr lang="en-US" altLang="zh-CN" dirty="0"/>
              <a:t>                </a:t>
            </a:r>
            <a:r>
              <a:rPr lang="en-US" altLang="zh-CN" dirty="0">
                <a:solidFill>
                  <a:srgbClr val="FF0000"/>
                </a:solidFill>
              </a:rPr>
              <a:t>float *(*p);</a:t>
            </a:r>
            <a:endParaRPr lang="zh-CN" altLang="zh-CN" dirty="0">
              <a:solidFill>
                <a:srgbClr val="FF0000"/>
              </a:solidFill>
            </a:endParaRPr>
          </a:p>
          <a:p>
            <a:pPr>
              <a:buFont typeface="Wingdings" panose="05000000000000000000" pitchFamily="2" charset="2"/>
              <a:buNone/>
            </a:pPr>
            <a:endParaRPr lang="en-US" altLang="zh-CN" dirty="0"/>
          </a:p>
          <a:p>
            <a:pPr marL="0" indent="0">
              <a:buNone/>
            </a:pP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18</a:t>
            </a:fld>
            <a:endParaRPr lang="en-US" altLang="zh-CN"/>
          </a:p>
        </p:txBody>
      </p:sp>
      <p:sp>
        <p:nvSpPr>
          <p:cNvPr id="5" name="矩形标注 4"/>
          <p:cNvSpPr/>
          <p:nvPr/>
        </p:nvSpPr>
        <p:spPr>
          <a:xfrm>
            <a:off x="3347864" y="1825625"/>
            <a:ext cx="4572000" cy="1014412"/>
          </a:xfrm>
          <a:prstGeom prst="wedgeRectCallout">
            <a:avLst>
              <a:gd name="adj1" fmla="val -72623"/>
              <a:gd name="adj2" fmla="val -28478"/>
            </a:avLst>
          </a:prstGeom>
          <a:solidFill>
            <a:schemeClr val="accent2">
              <a:lumMod val="20000"/>
              <a:lumOff val="80000"/>
            </a:schemeClr>
          </a:solidFill>
          <a:ln w="38100">
            <a:noFill/>
            <a:miter lim="800000"/>
            <a:headEnd/>
            <a:tailEnd/>
          </a:ln>
          <a:effectLst>
            <a:outerShdw blurRad="50800" dist="38100" dir="5400000" algn="t" rotWithShape="0">
              <a:prstClr val="black">
                <a:alpha val="40000"/>
              </a:prstClr>
            </a:outerShdw>
          </a:effectLst>
        </p:spPr>
        <p:txBody>
          <a:bodyPr lIns="90000" tIns="46800" rIns="90000" bIns="46800" anchor="ctr">
            <a:spAutoFit/>
          </a:bodyPr>
          <a:lstStyle/>
          <a:p>
            <a:pPr>
              <a:defRPr/>
            </a:pPr>
            <a:r>
              <a:rPr kumimoji="1" lang="zh-CN" altLang="zh-CN" sz="2000" dirty="0">
                <a:solidFill>
                  <a:srgbClr val="0000FF"/>
                </a:solidFill>
                <a:latin typeface="Cambria" pitchFamily="18" charset="0"/>
                <a:ea typeface="+mn-ea"/>
              </a:rPr>
              <a:t>定义一个指针变量</a:t>
            </a:r>
            <a:r>
              <a:rPr kumimoji="1" lang="en-US" altLang="zh-CN" sz="2000" dirty="0" err="1">
                <a:solidFill>
                  <a:srgbClr val="0000FF"/>
                </a:solidFill>
                <a:latin typeface="Cambria" pitchFamily="18" charset="0"/>
                <a:ea typeface="+mn-ea"/>
              </a:rPr>
              <a:t>ptr</a:t>
            </a:r>
            <a:r>
              <a:rPr kumimoji="1" lang="zh-CN" altLang="zh-CN" sz="2000" dirty="0">
                <a:solidFill>
                  <a:srgbClr val="0000FF"/>
                </a:solidFill>
                <a:latin typeface="Cambria" pitchFamily="18" charset="0"/>
                <a:ea typeface="+mn-ea"/>
              </a:rPr>
              <a:t>，它指向另一个指针变量（该指针变量又指向一个实型变量）</a:t>
            </a:r>
            <a:endParaRPr kumimoji="1" lang="zh-CN" altLang="en-US" sz="2000" dirty="0">
              <a:solidFill>
                <a:srgbClr val="0000FF"/>
              </a:solidFill>
              <a:latin typeface="Cambria" pitchFamily="18" charset="0"/>
              <a:ea typeface="+mn-ea"/>
            </a:endParaRPr>
          </a:p>
        </p:txBody>
      </p:sp>
    </p:spTree>
    <p:extLst>
      <p:ext uri="{BB962C8B-B14F-4D97-AF65-F5344CB8AC3E}">
        <p14:creationId xmlns="" xmlns:p14="http://schemas.microsoft.com/office/powerpoint/2010/main" val="3345313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a:xfrm>
            <a:off x="404081" y="1268760"/>
            <a:ext cx="5608079" cy="5452716"/>
          </a:xfrm>
        </p:spPr>
        <p:txBody>
          <a:bodyPr>
            <a:normAutofit fontScale="25000" lnSpcReduction="20000"/>
          </a:bodyPr>
          <a:lstStyle/>
          <a:p>
            <a:pPr>
              <a:lnSpc>
                <a:spcPct val="120000"/>
              </a:lnSpc>
              <a:buFont typeface="Wingdings" panose="05000000000000000000" pitchFamily="2" charset="2"/>
              <a:buNone/>
            </a:pPr>
            <a:r>
              <a:rPr lang="en-US" altLang="zh-CN" sz="5600" b="1" dirty="0"/>
              <a:t>#include &lt;</a:t>
            </a:r>
            <a:r>
              <a:rPr lang="en-US" altLang="zh-CN" sz="5600" b="1" dirty="0" err="1"/>
              <a:t>stdio.h</a:t>
            </a:r>
            <a:r>
              <a:rPr lang="en-US" altLang="zh-CN" sz="5600" b="1" dirty="0"/>
              <a:t>&gt;</a:t>
            </a:r>
            <a:endParaRPr lang="zh-CN" altLang="zh-CN" sz="5600" b="1" dirty="0"/>
          </a:p>
          <a:p>
            <a:pPr>
              <a:lnSpc>
                <a:spcPct val="120000"/>
              </a:lnSpc>
              <a:buFont typeface="Wingdings" panose="05000000000000000000" pitchFamily="2" charset="2"/>
              <a:buNone/>
            </a:pPr>
            <a:r>
              <a:rPr lang="en-US" altLang="zh-CN" sz="5600" b="1" dirty="0" err="1"/>
              <a:t>int</a:t>
            </a:r>
            <a:r>
              <a:rPr lang="en-US" altLang="zh-CN" sz="5600" b="1" dirty="0"/>
              <a:t> main( ){</a:t>
            </a:r>
            <a:endParaRPr lang="zh-CN" altLang="zh-CN" sz="5600" b="1" dirty="0"/>
          </a:p>
          <a:p>
            <a:pPr>
              <a:lnSpc>
                <a:spcPct val="120000"/>
              </a:lnSpc>
              <a:buFont typeface="Wingdings" panose="05000000000000000000" pitchFamily="2" charset="2"/>
              <a:buNone/>
            </a:pPr>
            <a:r>
              <a:rPr lang="en-US" altLang="zh-CN" sz="5600" b="1" dirty="0"/>
              <a:t>	</a:t>
            </a:r>
            <a:r>
              <a:rPr lang="en-US" altLang="zh-CN" sz="5600" b="1" dirty="0" err="1"/>
              <a:t>int</a:t>
            </a:r>
            <a:r>
              <a:rPr lang="en-US" altLang="zh-CN" sz="5600" b="1" dirty="0"/>
              <a:t> </a:t>
            </a:r>
            <a:r>
              <a:rPr lang="en-US" altLang="zh-CN" sz="5600" b="1" dirty="0" err="1"/>
              <a:t>i</a:t>
            </a:r>
            <a:r>
              <a:rPr lang="en-US" altLang="zh-CN" sz="5600" b="1" dirty="0"/>
              <a:t>;</a:t>
            </a:r>
            <a:endParaRPr lang="zh-CN" altLang="zh-CN" sz="5600" b="1" dirty="0"/>
          </a:p>
          <a:p>
            <a:pPr>
              <a:lnSpc>
                <a:spcPct val="120000"/>
              </a:lnSpc>
              <a:buFont typeface="Wingdings" panose="05000000000000000000" pitchFamily="2" charset="2"/>
              <a:buNone/>
            </a:pPr>
            <a:r>
              <a:rPr lang="en-US" altLang="zh-CN" sz="5600" b="1" dirty="0"/>
              <a:t>	char c[][30]={"C </a:t>
            </a:r>
            <a:r>
              <a:rPr lang="en-US" altLang="zh-CN" sz="5600" b="1" dirty="0" err="1"/>
              <a:t>Program","Data</a:t>
            </a:r>
            <a:r>
              <a:rPr lang="en-US" altLang="zh-CN" sz="5600" b="1" dirty="0"/>
              <a:t> Structure",</a:t>
            </a:r>
            <a:endParaRPr lang="zh-CN" altLang="zh-CN" sz="5600" b="1" dirty="0"/>
          </a:p>
          <a:p>
            <a:pPr>
              <a:lnSpc>
                <a:spcPct val="120000"/>
              </a:lnSpc>
              <a:buFont typeface="Wingdings" panose="05000000000000000000" pitchFamily="2" charset="2"/>
              <a:buNone/>
            </a:pPr>
            <a:r>
              <a:rPr lang="en-US" altLang="zh-CN" sz="5600" b="1" dirty="0"/>
              <a:t>		        "Operating System","</a:t>
            </a:r>
            <a:r>
              <a:rPr lang="en-US" altLang="zh-CN" sz="5600" b="1" dirty="0" err="1"/>
              <a:t>DataBase</a:t>
            </a:r>
            <a:r>
              <a:rPr lang="en-US" altLang="zh-CN" sz="5600" b="1" dirty="0"/>
              <a:t> System"};</a:t>
            </a:r>
            <a:endParaRPr lang="zh-CN" altLang="zh-CN" sz="5600" b="1" dirty="0"/>
          </a:p>
          <a:p>
            <a:pPr>
              <a:lnSpc>
                <a:spcPct val="120000"/>
              </a:lnSpc>
              <a:buFont typeface="Wingdings" panose="05000000000000000000" pitchFamily="2" charset="2"/>
              <a:buNone/>
            </a:pPr>
            <a:r>
              <a:rPr lang="en-US" altLang="zh-CN" sz="5600" b="1" dirty="0"/>
              <a:t>	char *</a:t>
            </a:r>
            <a:r>
              <a:rPr lang="en-US" altLang="zh-CN" sz="5600" b="1" dirty="0" err="1"/>
              <a:t>cp</a:t>
            </a:r>
            <a:r>
              <a:rPr lang="en-US" altLang="zh-CN" sz="5600" b="1" dirty="0"/>
              <a:t>[]={c[0],c[1],c[2],c[3]}; /* </a:t>
            </a:r>
            <a:r>
              <a:rPr lang="zh-CN" altLang="zh-CN" sz="5600" b="1" dirty="0"/>
              <a:t>指针数组</a:t>
            </a:r>
            <a:r>
              <a:rPr lang="en-US" altLang="zh-CN" sz="5600" b="1" dirty="0"/>
              <a:t> */</a:t>
            </a:r>
            <a:endParaRPr lang="zh-CN" altLang="zh-CN" sz="5600" b="1" dirty="0"/>
          </a:p>
          <a:p>
            <a:pPr>
              <a:lnSpc>
                <a:spcPct val="120000"/>
              </a:lnSpc>
              <a:buFont typeface="Wingdings" panose="05000000000000000000" pitchFamily="2" charset="2"/>
              <a:buNone/>
            </a:pPr>
            <a:r>
              <a:rPr lang="en-US" altLang="zh-CN" sz="5600" b="1" dirty="0"/>
              <a:t>	</a:t>
            </a:r>
            <a:r>
              <a:rPr lang="en-US" altLang="zh-CN" sz="5600" b="1" dirty="0">
                <a:solidFill>
                  <a:srgbClr val="FF0000"/>
                </a:solidFill>
              </a:rPr>
              <a:t>char **</a:t>
            </a:r>
            <a:r>
              <a:rPr lang="en-US" altLang="zh-CN" sz="5600" b="1" dirty="0" err="1">
                <a:solidFill>
                  <a:srgbClr val="FF0000"/>
                </a:solidFill>
              </a:rPr>
              <a:t>cpp</a:t>
            </a:r>
            <a:r>
              <a:rPr lang="en-US" altLang="zh-CN" sz="5600" b="1" dirty="0"/>
              <a:t>; /* </a:t>
            </a:r>
            <a:r>
              <a:rPr lang="zh-CN" altLang="zh-CN" sz="5600" b="1" dirty="0"/>
              <a:t>指向字符指针的指针变量</a:t>
            </a:r>
            <a:r>
              <a:rPr lang="en-US" altLang="zh-CN" sz="5600" b="1" dirty="0"/>
              <a:t> */</a:t>
            </a:r>
            <a:endParaRPr lang="zh-CN" altLang="zh-CN" sz="5600" b="1" dirty="0"/>
          </a:p>
          <a:p>
            <a:pPr>
              <a:lnSpc>
                <a:spcPct val="120000"/>
              </a:lnSpc>
              <a:buFont typeface="Wingdings" panose="05000000000000000000" pitchFamily="2" charset="2"/>
              <a:buNone/>
            </a:pPr>
            <a:r>
              <a:rPr lang="en-US" altLang="zh-CN" sz="5600" b="1" dirty="0"/>
              <a:t>	</a:t>
            </a:r>
            <a:r>
              <a:rPr lang="en-US" altLang="zh-CN" sz="5600" b="1" dirty="0" err="1">
                <a:solidFill>
                  <a:srgbClr val="FF0000"/>
                </a:solidFill>
              </a:rPr>
              <a:t>cpp</a:t>
            </a:r>
            <a:r>
              <a:rPr lang="en-US" altLang="zh-CN" sz="5600" b="1" dirty="0">
                <a:solidFill>
                  <a:srgbClr val="FF0000"/>
                </a:solidFill>
              </a:rPr>
              <a:t> = </a:t>
            </a:r>
            <a:r>
              <a:rPr lang="en-US" altLang="zh-CN" sz="5600" b="1" dirty="0" err="1">
                <a:solidFill>
                  <a:srgbClr val="FF0000"/>
                </a:solidFill>
              </a:rPr>
              <a:t>cp</a:t>
            </a:r>
            <a:r>
              <a:rPr lang="en-US" altLang="zh-CN" sz="5600" b="1" dirty="0">
                <a:solidFill>
                  <a:srgbClr val="FF0000"/>
                </a:solidFill>
              </a:rPr>
              <a:t> ; </a:t>
            </a:r>
            <a:r>
              <a:rPr lang="en-US" altLang="zh-CN" sz="5600" b="1" dirty="0"/>
              <a:t>/* </a:t>
            </a:r>
            <a:r>
              <a:rPr lang="zh-CN" altLang="zh-CN" sz="5600" b="1" dirty="0"/>
              <a:t>将指针数组的首地址传递给指向字符指针的指针变量</a:t>
            </a:r>
            <a:r>
              <a:rPr lang="en-US" altLang="zh-CN" sz="5600" b="1" dirty="0"/>
              <a:t>*/</a:t>
            </a:r>
            <a:endParaRPr lang="zh-CN" altLang="zh-CN" sz="5600" b="1" dirty="0"/>
          </a:p>
          <a:p>
            <a:pPr>
              <a:lnSpc>
                <a:spcPct val="120000"/>
              </a:lnSpc>
              <a:buFont typeface="Wingdings" panose="05000000000000000000" pitchFamily="2" charset="2"/>
              <a:buNone/>
            </a:pPr>
            <a:r>
              <a:rPr lang="en-US" altLang="zh-CN" sz="5600" b="1" dirty="0"/>
              <a:t>	for (</a:t>
            </a:r>
            <a:r>
              <a:rPr lang="en-US" altLang="zh-CN" sz="5600" b="1" dirty="0" err="1"/>
              <a:t>i</a:t>
            </a:r>
            <a:r>
              <a:rPr lang="en-US" altLang="zh-CN" sz="5600" b="1" dirty="0"/>
              <a:t>=0; </a:t>
            </a:r>
            <a:r>
              <a:rPr lang="en-US" altLang="zh-CN" sz="5600" b="1" dirty="0" err="1"/>
              <a:t>i</a:t>
            </a:r>
            <a:r>
              <a:rPr lang="en-US" altLang="zh-CN" sz="5600" b="1" dirty="0"/>
              <a:t>&lt;4; </a:t>
            </a:r>
            <a:r>
              <a:rPr lang="en-US" altLang="zh-CN" sz="5600" b="1" dirty="0" err="1"/>
              <a:t>i</a:t>
            </a:r>
            <a:r>
              <a:rPr lang="en-US" altLang="zh-CN" sz="5600" b="1" dirty="0"/>
              <a:t>++)  /* </a:t>
            </a:r>
            <a:r>
              <a:rPr lang="zh-CN" altLang="zh-CN" sz="5600" b="1" dirty="0"/>
              <a:t>按行输出字符串</a:t>
            </a:r>
            <a:r>
              <a:rPr lang="en-US" altLang="zh-CN" sz="5600" b="1" dirty="0"/>
              <a:t>*/</a:t>
            </a:r>
            <a:endParaRPr lang="zh-CN" altLang="zh-CN" sz="5600" b="1" dirty="0"/>
          </a:p>
          <a:p>
            <a:pPr>
              <a:lnSpc>
                <a:spcPct val="120000"/>
              </a:lnSpc>
              <a:buFont typeface="Wingdings" panose="05000000000000000000" pitchFamily="2" charset="2"/>
              <a:buNone/>
            </a:pPr>
            <a:r>
              <a:rPr lang="en-US" altLang="zh-CN" sz="5600" b="1" dirty="0"/>
              <a:t>		</a:t>
            </a:r>
            <a:r>
              <a:rPr lang="en-US" altLang="zh-CN" sz="5600" b="1" dirty="0" err="1"/>
              <a:t>printf</a:t>
            </a:r>
            <a:r>
              <a:rPr lang="en-US" altLang="zh-CN" sz="5600" b="1" dirty="0"/>
              <a:t>( "%s\n" , </a:t>
            </a:r>
            <a:r>
              <a:rPr lang="en-US" altLang="zh-CN" sz="5600" b="1" dirty="0">
                <a:solidFill>
                  <a:srgbClr val="FF0000"/>
                </a:solidFill>
              </a:rPr>
              <a:t>*</a:t>
            </a:r>
            <a:r>
              <a:rPr lang="en-US" altLang="zh-CN" sz="5600" b="1" dirty="0" err="1">
                <a:solidFill>
                  <a:srgbClr val="FF0000"/>
                </a:solidFill>
              </a:rPr>
              <a:t>cpp</a:t>
            </a:r>
            <a:r>
              <a:rPr lang="en-US" altLang="zh-CN" sz="5600" b="1" dirty="0">
                <a:solidFill>
                  <a:srgbClr val="FF0000"/>
                </a:solidFill>
              </a:rPr>
              <a:t>++ </a:t>
            </a:r>
            <a:r>
              <a:rPr lang="en-US" altLang="zh-CN" sz="5600" b="1" dirty="0"/>
              <a:t>) ;</a:t>
            </a:r>
            <a:endParaRPr lang="zh-CN" altLang="zh-CN" sz="5600" b="1" dirty="0"/>
          </a:p>
          <a:p>
            <a:pPr>
              <a:lnSpc>
                <a:spcPct val="120000"/>
              </a:lnSpc>
              <a:buFont typeface="Wingdings" panose="05000000000000000000" pitchFamily="2" charset="2"/>
              <a:buNone/>
            </a:pPr>
            <a:r>
              <a:rPr lang="en-US" altLang="zh-CN" sz="5600" b="1" dirty="0"/>
              <a:t>	</a:t>
            </a:r>
            <a:r>
              <a:rPr lang="en-US" altLang="zh-CN" sz="5600" b="1" dirty="0" err="1"/>
              <a:t>printf</a:t>
            </a:r>
            <a:r>
              <a:rPr lang="en-US" altLang="zh-CN" sz="5600" b="1" dirty="0"/>
              <a:t>( " - - - - - - - - - - - \n" ) ;</a:t>
            </a:r>
            <a:endParaRPr lang="zh-CN" altLang="zh-CN" sz="5600" b="1" dirty="0"/>
          </a:p>
          <a:p>
            <a:pPr>
              <a:lnSpc>
                <a:spcPct val="120000"/>
              </a:lnSpc>
              <a:buFont typeface="Wingdings" panose="05000000000000000000" pitchFamily="2" charset="2"/>
              <a:buNone/>
            </a:pPr>
            <a:r>
              <a:rPr lang="en-US" altLang="zh-CN" sz="5600" b="1" dirty="0"/>
              <a:t>	for (</a:t>
            </a:r>
            <a:r>
              <a:rPr lang="en-US" altLang="zh-CN" sz="5600" b="1" dirty="0" err="1"/>
              <a:t>i</a:t>
            </a:r>
            <a:r>
              <a:rPr lang="en-US" altLang="zh-CN" sz="5600" b="1" dirty="0"/>
              <a:t>=0; </a:t>
            </a:r>
            <a:r>
              <a:rPr lang="en-US" altLang="zh-CN" sz="5600" b="1" dirty="0" err="1"/>
              <a:t>i</a:t>
            </a:r>
            <a:r>
              <a:rPr lang="en-US" altLang="zh-CN" sz="5600" b="1" dirty="0"/>
              <a:t>&lt;4; </a:t>
            </a:r>
            <a:r>
              <a:rPr lang="en-US" altLang="zh-CN" sz="5600" b="1" dirty="0" err="1"/>
              <a:t>i</a:t>
            </a:r>
            <a:r>
              <a:rPr lang="en-US" altLang="zh-CN" sz="5600" b="1" dirty="0"/>
              <a:t>++){  /* </a:t>
            </a:r>
            <a:r>
              <a:rPr lang="zh-CN" altLang="zh-CN" sz="5600" b="1" dirty="0"/>
              <a:t>按行输出字符串</a:t>
            </a:r>
            <a:r>
              <a:rPr lang="en-US" altLang="zh-CN" sz="5600" b="1" dirty="0"/>
              <a:t> */</a:t>
            </a:r>
            <a:endParaRPr lang="zh-CN" altLang="zh-CN" sz="5600" b="1" dirty="0"/>
          </a:p>
          <a:p>
            <a:pPr>
              <a:lnSpc>
                <a:spcPct val="120000"/>
              </a:lnSpc>
              <a:buFont typeface="Wingdings" panose="05000000000000000000" pitchFamily="2" charset="2"/>
              <a:buNone/>
            </a:pPr>
            <a:r>
              <a:rPr lang="en-US" altLang="zh-CN" sz="5600" b="1" dirty="0"/>
              <a:t>		</a:t>
            </a:r>
            <a:r>
              <a:rPr lang="en-US" altLang="zh-CN" sz="5600" b="1" dirty="0" err="1">
                <a:solidFill>
                  <a:srgbClr val="FF0000"/>
                </a:solidFill>
              </a:rPr>
              <a:t>cpp</a:t>
            </a:r>
            <a:r>
              <a:rPr lang="en-US" altLang="zh-CN" sz="5600" b="1" dirty="0">
                <a:solidFill>
                  <a:srgbClr val="FF0000"/>
                </a:solidFill>
              </a:rPr>
              <a:t> = &amp;</a:t>
            </a:r>
            <a:r>
              <a:rPr lang="en-US" altLang="zh-CN" sz="5600" b="1" dirty="0" err="1">
                <a:solidFill>
                  <a:srgbClr val="FF0000"/>
                </a:solidFill>
              </a:rPr>
              <a:t>cp</a:t>
            </a:r>
            <a:r>
              <a:rPr lang="en-US" altLang="zh-CN" sz="5600" b="1" dirty="0">
                <a:solidFill>
                  <a:srgbClr val="FF0000"/>
                </a:solidFill>
              </a:rPr>
              <a:t>[</a:t>
            </a:r>
            <a:r>
              <a:rPr lang="en-US" altLang="zh-CN" sz="5600" b="1" dirty="0" err="1">
                <a:solidFill>
                  <a:srgbClr val="FF0000"/>
                </a:solidFill>
              </a:rPr>
              <a:t>i</a:t>
            </a:r>
            <a:r>
              <a:rPr lang="en-US" altLang="zh-CN" sz="5600" b="1" dirty="0">
                <a:solidFill>
                  <a:srgbClr val="FF0000"/>
                </a:solidFill>
              </a:rPr>
              <a:t>] </a:t>
            </a:r>
            <a:r>
              <a:rPr lang="en-US" altLang="zh-CN" sz="5600" b="1" dirty="0"/>
              <a:t>;</a:t>
            </a:r>
            <a:endParaRPr lang="zh-CN" altLang="zh-CN" sz="5600" b="1" dirty="0"/>
          </a:p>
          <a:p>
            <a:pPr>
              <a:lnSpc>
                <a:spcPct val="120000"/>
              </a:lnSpc>
              <a:buFont typeface="Wingdings" panose="05000000000000000000" pitchFamily="2" charset="2"/>
              <a:buNone/>
            </a:pPr>
            <a:r>
              <a:rPr lang="en-US" altLang="zh-CN" sz="5600" b="1" dirty="0"/>
              <a:t>		</a:t>
            </a:r>
            <a:r>
              <a:rPr lang="en-US" altLang="zh-CN" sz="5600" b="1" dirty="0" err="1"/>
              <a:t>printf</a:t>
            </a:r>
            <a:r>
              <a:rPr lang="en-US" altLang="zh-CN" sz="5600" b="1" dirty="0"/>
              <a:t>( "%s\n" , *</a:t>
            </a:r>
            <a:r>
              <a:rPr lang="en-US" altLang="zh-CN" sz="5600" b="1" dirty="0" err="1"/>
              <a:t>cpp</a:t>
            </a:r>
            <a:r>
              <a:rPr lang="en-US" altLang="zh-CN" sz="5600" b="1" dirty="0"/>
              <a:t> ) ;</a:t>
            </a:r>
            <a:endParaRPr lang="zh-CN" altLang="zh-CN" sz="5600" b="1" dirty="0"/>
          </a:p>
          <a:p>
            <a:pPr>
              <a:lnSpc>
                <a:spcPct val="120000"/>
              </a:lnSpc>
              <a:buNone/>
            </a:pPr>
            <a:r>
              <a:rPr lang="en-US" altLang="zh-CN" sz="5600" dirty="0"/>
              <a:t>	</a:t>
            </a:r>
            <a:r>
              <a:rPr lang="en-US" altLang="zh-CN" sz="5600" b="1" dirty="0"/>
              <a:t>}</a:t>
            </a:r>
            <a:endParaRPr lang="zh-CN" altLang="zh-CN" sz="5600" b="1" dirty="0"/>
          </a:p>
          <a:p>
            <a:pPr>
              <a:lnSpc>
                <a:spcPct val="120000"/>
              </a:lnSpc>
              <a:buNone/>
            </a:pPr>
            <a:r>
              <a:rPr lang="en-US" altLang="zh-CN" sz="5600" b="1" dirty="0"/>
              <a:t>	return 0;</a:t>
            </a:r>
            <a:endParaRPr lang="zh-CN" altLang="zh-CN" sz="5600" b="1" dirty="0"/>
          </a:p>
          <a:p>
            <a:pPr>
              <a:lnSpc>
                <a:spcPct val="120000"/>
              </a:lnSpc>
              <a:buNone/>
            </a:pPr>
            <a:r>
              <a:rPr lang="en-US" altLang="zh-CN" sz="5600" b="1" dirty="0"/>
              <a:t>}</a:t>
            </a:r>
            <a:endParaRPr lang="zh-CN" altLang="en-US" sz="5600" b="1" dirty="0"/>
          </a:p>
          <a:p>
            <a:pPr>
              <a:lnSpc>
                <a:spcPts val="2200"/>
              </a:lnSpc>
              <a:buNone/>
            </a:pPr>
            <a:endParaRPr lang="zh-CN" altLang="en-US" sz="8000" b="1"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19</a:t>
            </a:fld>
            <a:endParaRPr lang="en-US" altLang="zh-CN"/>
          </a:p>
        </p:txBody>
      </p:sp>
    </p:spTree>
    <p:extLst>
      <p:ext uri="{BB962C8B-B14F-4D97-AF65-F5344CB8AC3E}">
        <p14:creationId xmlns="" xmlns:p14="http://schemas.microsoft.com/office/powerpoint/2010/main" val="28677939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ormAutofit/>
          </a:bodyPr>
          <a:lstStyle/>
          <a:p>
            <a:r>
              <a:rPr lang="en-US" altLang="zh-CN" b="1" dirty="0" smtClean="0">
                <a:solidFill>
                  <a:srgbClr val="FF0000"/>
                </a:solidFill>
                <a:latin typeface="黑体" panose="02010609060101010101" pitchFamily="49" charset="-122"/>
              </a:rPr>
              <a:t>《</a:t>
            </a:r>
            <a:r>
              <a:rPr lang="zh-CN" altLang="en-US" b="1" dirty="0" smtClean="0">
                <a:solidFill>
                  <a:srgbClr val="FF0000"/>
                </a:solidFill>
                <a:latin typeface="黑体" panose="02010609060101010101" pitchFamily="49" charset="-122"/>
              </a:rPr>
              <a:t>指向指针的指针</a:t>
            </a:r>
            <a:r>
              <a:rPr lang="en-US" altLang="zh-CN" b="1" dirty="0" smtClean="0">
                <a:solidFill>
                  <a:srgbClr val="FF0000"/>
                </a:solidFill>
                <a:latin typeface="黑体" panose="02010609060101010101" pitchFamily="49" charset="-122"/>
              </a:rPr>
              <a:t>》</a:t>
            </a:r>
            <a:r>
              <a:rPr lang="zh-CN" altLang="en-US" b="1" dirty="0">
                <a:solidFill>
                  <a:srgbClr val="FF0000"/>
                </a:solidFill>
                <a:latin typeface="黑体" panose="02010609060101010101" pitchFamily="49" charset="-122"/>
              </a:rPr>
              <a:t>提纲</a:t>
            </a:r>
          </a:p>
        </p:txBody>
      </p:sp>
      <p:sp>
        <p:nvSpPr>
          <p:cNvPr id="66563" name="Rectangle 3"/>
          <p:cNvSpPr>
            <a:spLocks noGrp="1" noChangeArrowheads="1"/>
          </p:cNvSpPr>
          <p:nvPr>
            <p:ph idx="1"/>
          </p:nvPr>
        </p:nvSpPr>
        <p:spPr>
          <a:xfrm>
            <a:off x="539750" y="1412874"/>
            <a:ext cx="7993063" cy="5308602"/>
          </a:xfrm>
        </p:spPr>
        <p:txBody>
          <a:bodyPr>
            <a:normAutofit/>
          </a:bodyPr>
          <a:lstStyle/>
          <a:p>
            <a:pPr eaLnBrk="1" hangingPunct="1">
              <a:lnSpc>
                <a:spcPct val="150000"/>
              </a:lnSpc>
              <a:buFont typeface="Wingdings" panose="05000000000000000000" pitchFamily="2" charset="2"/>
              <a:buChar char="Ø"/>
            </a:pPr>
            <a:endParaRPr lang="en-US" altLang="zh-CN" sz="2600" b="1" dirty="0" smtClean="0">
              <a:solidFill>
                <a:srgbClr val="0000FF"/>
              </a:solidFill>
            </a:endParaRPr>
          </a:p>
          <a:p>
            <a:pPr eaLnBrk="1" hangingPunct="1">
              <a:lnSpc>
                <a:spcPct val="150000"/>
              </a:lnSpc>
              <a:buFont typeface="Wingdings" panose="05000000000000000000" pitchFamily="2" charset="2"/>
              <a:buChar char="Ø"/>
            </a:pPr>
            <a:r>
              <a:rPr lang="zh-CN" altLang="en-US" sz="3200" b="1" dirty="0" smtClean="0">
                <a:solidFill>
                  <a:srgbClr val="0000FF"/>
                </a:solidFill>
              </a:rPr>
              <a:t>一、教学</a:t>
            </a:r>
            <a:r>
              <a:rPr lang="zh-CN" altLang="en-US" sz="3200" b="1" dirty="0">
                <a:solidFill>
                  <a:srgbClr val="0000FF"/>
                </a:solidFill>
              </a:rPr>
              <a:t>目</a:t>
            </a:r>
            <a:r>
              <a:rPr lang="zh-CN" altLang="en-US" sz="3200" b="1" dirty="0" smtClean="0">
                <a:solidFill>
                  <a:srgbClr val="0000FF"/>
                </a:solidFill>
              </a:rPr>
              <a:t>标</a:t>
            </a:r>
            <a:endParaRPr lang="en-US" altLang="zh-CN" sz="3200" b="1" dirty="0" smtClean="0">
              <a:solidFill>
                <a:srgbClr val="0000FF"/>
              </a:solidFill>
            </a:endParaRPr>
          </a:p>
          <a:p>
            <a:pPr eaLnBrk="1" hangingPunct="1">
              <a:lnSpc>
                <a:spcPct val="150000"/>
              </a:lnSpc>
              <a:buFont typeface="Wingdings" panose="05000000000000000000" pitchFamily="2" charset="2"/>
              <a:buChar char="Ø"/>
            </a:pPr>
            <a:endParaRPr lang="zh-CN" altLang="en-US" sz="3200" b="1" dirty="0">
              <a:solidFill>
                <a:srgbClr val="0000FF"/>
              </a:solidFill>
            </a:endParaRPr>
          </a:p>
          <a:p>
            <a:pPr>
              <a:lnSpc>
                <a:spcPct val="150000"/>
              </a:lnSpc>
              <a:buFont typeface="Wingdings" panose="05000000000000000000" pitchFamily="2" charset="2"/>
              <a:buChar char="Ø"/>
            </a:pPr>
            <a:r>
              <a:rPr lang="zh-CN" altLang="en-US" sz="3200" b="1" dirty="0" smtClean="0">
                <a:solidFill>
                  <a:srgbClr val="FF0000"/>
                </a:solidFill>
              </a:rPr>
              <a:t>二、问题</a:t>
            </a:r>
            <a:r>
              <a:rPr lang="zh-CN" altLang="en-US" sz="3200" b="1" dirty="0">
                <a:solidFill>
                  <a:srgbClr val="FF0000"/>
                </a:solidFill>
              </a:rPr>
              <a:t>引导</a:t>
            </a:r>
            <a:endParaRPr lang="en-US" altLang="zh-CN" sz="3200" b="1" dirty="0">
              <a:solidFill>
                <a:srgbClr val="FF0000"/>
              </a:solidFill>
            </a:endParaRPr>
          </a:p>
          <a:p>
            <a:pPr>
              <a:lnSpc>
                <a:spcPct val="150000"/>
              </a:lnSpc>
              <a:buFont typeface="Wingdings" panose="05000000000000000000" pitchFamily="2" charset="2"/>
              <a:buChar char="Ø"/>
            </a:pPr>
            <a:endParaRPr lang="en-US" altLang="zh-CN" sz="3200" b="1" dirty="0" smtClean="0">
              <a:solidFill>
                <a:srgbClr val="0000FF"/>
              </a:solidFill>
            </a:endParaRPr>
          </a:p>
          <a:p>
            <a:pPr>
              <a:lnSpc>
                <a:spcPct val="150000"/>
              </a:lnSpc>
              <a:buFont typeface="Wingdings" panose="05000000000000000000" pitchFamily="2" charset="2"/>
              <a:buChar char="Ø"/>
            </a:pPr>
            <a:r>
              <a:rPr lang="zh-CN" altLang="en-US" sz="3200" b="1" dirty="0" smtClean="0">
                <a:solidFill>
                  <a:srgbClr val="0000FF"/>
                </a:solidFill>
              </a:rPr>
              <a:t>三、小</a:t>
            </a:r>
            <a:r>
              <a:rPr lang="zh-CN" altLang="en-US" sz="3200" b="1" dirty="0">
                <a:solidFill>
                  <a:srgbClr val="0000FF"/>
                </a:solidFill>
              </a:rPr>
              <a:t>结</a:t>
            </a:r>
          </a:p>
          <a:p>
            <a:pPr eaLnBrk="1" hangingPunct="1">
              <a:lnSpc>
                <a:spcPct val="90000"/>
              </a:lnSpc>
              <a:buNone/>
            </a:pPr>
            <a:endParaRPr lang="zh-CN" altLang="en-US" sz="2600" b="1" dirty="0" smtClean="0">
              <a:solidFill>
                <a:srgbClr val="0000FF"/>
              </a:solidFill>
            </a:endParaRPr>
          </a:p>
          <a:p>
            <a:pPr eaLnBrk="1" hangingPunct="1">
              <a:lnSpc>
                <a:spcPct val="90000"/>
              </a:lnSpc>
            </a:pPr>
            <a:endParaRPr lang="en-US" altLang="zh-CN" sz="2600" b="1" dirty="0" smtClean="0">
              <a:solidFill>
                <a:srgbClr val="0000FF"/>
              </a:solidFill>
            </a:endParaRPr>
          </a:p>
        </p:txBody>
      </p:sp>
      <p:sp>
        <p:nvSpPr>
          <p:cNvPr id="12290" name="灯片编号占位符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ea typeface="宋体" panose="02010600030101010101" pitchFamily="2" charset="-122"/>
              </a:defRPr>
            </a:lvl1pPr>
            <a:lvl2pPr marL="742950" indent="-285750" eaLnBrk="0" hangingPunct="0">
              <a:defRPr b="1">
                <a:solidFill>
                  <a:schemeClr val="tx1"/>
                </a:solidFill>
                <a:latin typeface="Verdana" panose="020B0604030504040204" pitchFamily="34" charset="0"/>
                <a:ea typeface="宋体" panose="02010600030101010101" pitchFamily="2" charset="-122"/>
              </a:defRPr>
            </a:lvl2pPr>
            <a:lvl3pPr marL="1143000" indent="-228600" eaLnBrk="0" hangingPunct="0">
              <a:defRPr b="1">
                <a:solidFill>
                  <a:schemeClr val="tx1"/>
                </a:solidFill>
                <a:latin typeface="Verdana" panose="020B0604030504040204" pitchFamily="34" charset="0"/>
                <a:ea typeface="宋体" panose="02010600030101010101" pitchFamily="2" charset="-122"/>
              </a:defRPr>
            </a:lvl3pPr>
            <a:lvl4pPr marL="1600200" indent="-228600" eaLnBrk="0" hangingPunct="0">
              <a:defRPr b="1">
                <a:solidFill>
                  <a:schemeClr val="tx1"/>
                </a:solidFill>
                <a:latin typeface="Verdana" panose="020B0604030504040204" pitchFamily="34" charset="0"/>
                <a:ea typeface="宋体" panose="02010600030101010101" pitchFamily="2" charset="-122"/>
              </a:defRPr>
            </a:lvl4pPr>
            <a:lvl5pPr marL="2057400" indent="-228600" eaLnBrk="0" hangingPunct="0">
              <a:defRPr b="1">
                <a:solidFill>
                  <a:schemeClr val="tx1"/>
                </a:solidFill>
                <a:latin typeface="Verdana" panose="020B0604030504040204" pitchFamily="34" charset="0"/>
                <a:ea typeface="宋体" panose="02010600030101010101" pitchFamily="2" charset="-122"/>
              </a:defRPr>
            </a:lvl5pPr>
            <a:lvl6pPr marL="25146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6pPr>
            <a:lvl7pPr marL="29718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7pPr>
            <a:lvl8pPr marL="34290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8pPr>
            <a:lvl9pPr marL="38862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9pPr>
          </a:lstStyle>
          <a:p>
            <a:pPr eaLnBrk="1" hangingPunct="1"/>
            <a:fld id="{15068FC9-9521-4510-9F6F-7F5C04FA29A8}" type="slidenum">
              <a:rPr lang="en-US" altLang="zh-CN">
                <a:solidFill>
                  <a:srgbClr val="0000FF"/>
                </a:solidFill>
              </a:rPr>
              <a:pPr eaLnBrk="1" hangingPunct="1"/>
              <a:t>2</a:t>
            </a:fld>
            <a:endParaRPr lang="en-US" altLang="zh-CN">
              <a:solidFill>
                <a:srgbClr val="0000FF"/>
              </a:solidFill>
            </a:endParaRPr>
          </a:p>
        </p:txBody>
      </p:sp>
    </p:spTree>
    <p:extLst>
      <p:ext uri="{BB962C8B-B14F-4D97-AF65-F5344CB8AC3E}">
        <p14:creationId xmlns="" xmlns:p14="http://schemas.microsoft.com/office/powerpoint/2010/main" val="105003944"/>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b="1" dirty="0" smtClean="0">
                <a:solidFill>
                  <a:srgbClr val="FF0000"/>
                </a:solidFill>
              </a:rPr>
              <a:t>三、小结</a:t>
            </a:r>
          </a:p>
        </p:txBody>
      </p:sp>
      <p:sp>
        <p:nvSpPr>
          <p:cNvPr id="3" name="内容占位符 2"/>
          <p:cNvSpPr>
            <a:spLocks noGrp="1"/>
          </p:cNvSpPr>
          <p:nvPr>
            <p:ph idx="1"/>
          </p:nvPr>
        </p:nvSpPr>
        <p:spPr>
          <a:xfrm>
            <a:off x="179512" y="1556792"/>
            <a:ext cx="8676456" cy="5092676"/>
          </a:xfrm>
        </p:spPr>
        <p:txBody>
          <a:bodyPr>
            <a:normAutofit/>
          </a:bodyPr>
          <a:lstStyle/>
          <a:p>
            <a:pPr>
              <a:lnSpc>
                <a:spcPts val="2200"/>
              </a:lnSpc>
              <a:buNone/>
            </a:pPr>
            <a:endParaRPr lang="en-US" altLang="zh-CN" sz="3600" dirty="0" smtClean="0"/>
          </a:p>
          <a:p>
            <a:pPr>
              <a:lnSpc>
                <a:spcPct val="100000"/>
              </a:lnSpc>
              <a:buNone/>
            </a:pPr>
            <a:r>
              <a:rPr lang="zh-CN" altLang="en-US" sz="3600" dirty="0" smtClean="0"/>
              <a:t>  本小节主要讲了指向指针的指针的定义，</a:t>
            </a:r>
            <a:endParaRPr lang="en-US" altLang="zh-CN" sz="3600" dirty="0" smtClean="0"/>
          </a:p>
          <a:p>
            <a:pPr>
              <a:lnSpc>
                <a:spcPct val="100000"/>
              </a:lnSpc>
              <a:buNone/>
            </a:pPr>
            <a:r>
              <a:rPr lang="zh-CN" altLang="en-US" sz="3600" dirty="0" smtClean="0">
                <a:ea typeface="宋体" pitchFamily="2" charset="-122"/>
              </a:rPr>
              <a:t>  指针数组作</a:t>
            </a:r>
            <a:r>
              <a:rPr lang="en-US" altLang="zh-CN" sz="3600" dirty="0" smtClean="0">
                <a:ea typeface="宋体" pitchFamily="2" charset="-122"/>
              </a:rPr>
              <a:t>main</a:t>
            </a:r>
            <a:r>
              <a:rPr lang="zh-CN" altLang="en-US" sz="3600" dirty="0" smtClean="0">
                <a:ea typeface="宋体" pitchFamily="2" charset="-122"/>
              </a:rPr>
              <a:t>函数的形参，接着讲了指针变量赋值，空指针变量的概念，最后讲了一下两个指针可比较的条件。</a:t>
            </a:r>
            <a:endParaRPr lang="zh-CN" altLang="en-US" sz="3600" dirty="0"/>
          </a:p>
        </p:txBody>
      </p:sp>
    </p:spTree>
    <p:extLst>
      <p:ext uri="{BB962C8B-B14F-4D97-AF65-F5344CB8AC3E}">
        <p14:creationId xmlns="" xmlns:p14="http://schemas.microsoft.com/office/powerpoint/2010/main" val="3500004022"/>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8"/>
          <p:cNvSpPr txBox="1">
            <a:spLocks noChangeArrowheads="1"/>
          </p:cNvSpPr>
          <p:nvPr/>
        </p:nvSpPr>
        <p:spPr bwMode="auto">
          <a:xfrm>
            <a:off x="1331640" y="1844824"/>
            <a:ext cx="5832475" cy="19389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rgbClr val="FFFFFF"/>
                </a:solidFill>
                <a:latin typeface="Arial" panose="020B0604020202020204" pitchFamily="34" charset="0"/>
                <a:ea typeface="仿宋_GB2312" charset="-122"/>
              </a:defRPr>
            </a:lvl1pPr>
            <a:lvl2pPr marL="742950" indent="-285750">
              <a:defRPr sz="2800">
                <a:solidFill>
                  <a:srgbClr val="FFFFFF"/>
                </a:solidFill>
                <a:latin typeface="Arial" panose="020B0604020202020204" pitchFamily="34" charset="0"/>
                <a:ea typeface="仿宋_GB2312" charset="-122"/>
              </a:defRPr>
            </a:lvl2pPr>
            <a:lvl3pPr marL="1143000" indent="-228600">
              <a:defRPr sz="2800">
                <a:solidFill>
                  <a:srgbClr val="FFFFFF"/>
                </a:solidFill>
                <a:latin typeface="Arial" panose="020B0604020202020204" pitchFamily="34" charset="0"/>
                <a:ea typeface="仿宋_GB2312" charset="-122"/>
              </a:defRPr>
            </a:lvl3pPr>
            <a:lvl4pPr marL="1600200" indent="-228600">
              <a:defRPr sz="2800">
                <a:solidFill>
                  <a:srgbClr val="FFFFFF"/>
                </a:solidFill>
                <a:latin typeface="Arial" panose="020B0604020202020204" pitchFamily="34" charset="0"/>
                <a:ea typeface="仿宋_GB2312" charset="-122"/>
              </a:defRPr>
            </a:lvl4pPr>
            <a:lvl5pPr marL="2057400" indent="-228600">
              <a:defRPr sz="2800">
                <a:solidFill>
                  <a:srgbClr val="FFFFFF"/>
                </a:solidFill>
                <a:latin typeface="Arial" panose="020B0604020202020204" pitchFamily="34" charset="0"/>
                <a:ea typeface="仿宋_GB2312" charset="-122"/>
              </a:defRPr>
            </a:lvl5pPr>
            <a:lvl6pPr marL="25146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6pPr>
            <a:lvl7pPr marL="29718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7pPr>
            <a:lvl8pPr marL="34290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8pPr>
            <a:lvl9pPr marL="38862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9pPr>
          </a:lstStyle>
          <a:p>
            <a:pPr eaLnBrk="1" hangingPunct="1">
              <a:spcBef>
                <a:spcPct val="50000"/>
              </a:spcBef>
            </a:pPr>
            <a:r>
              <a:rPr kumimoji="1" lang="zh-CN" altLang="en-US" sz="12000" b="1" dirty="0">
                <a:solidFill>
                  <a:srgbClr val="FF3300"/>
                </a:solidFill>
                <a:effectLst/>
                <a:latin typeface="楷体_GB2312" pitchFamily="49" charset="-122"/>
                <a:ea typeface="楷体_GB2312" pitchFamily="49" charset="-122"/>
              </a:rPr>
              <a:t>谢 谢 </a:t>
            </a:r>
            <a:r>
              <a:rPr kumimoji="1" lang="zh-CN" altLang="en-US" sz="9600" b="1" i="1" dirty="0">
                <a:solidFill>
                  <a:srgbClr val="FF3300"/>
                </a:solidFill>
                <a:effectLst/>
                <a:latin typeface="楷体_GB2312" pitchFamily="49" charset="-122"/>
                <a:ea typeface="楷体_GB2312" pitchFamily="49" charset="-122"/>
              </a:rPr>
              <a:t>！</a:t>
            </a:r>
            <a:endParaRPr kumimoji="1" lang="en-US" altLang="zh-CN" sz="9600" b="1" i="1" dirty="0">
              <a:solidFill>
                <a:srgbClr val="FF3300"/>
              </a:solidFill>
              <a:effectLst/>
              <a:latin typeface="楷体_GB2312" pitchFamily="49" charset="-122"/>
              <a:ea typeface="楷体_GB2312" pitchFamily="49" charset="-122"/>
            </a:endParaRPr>
          </a:p>
        </p:txBody>
      </p:sp>
      <p:pic>
        <p:nvPicPr>
          <p:cNvPr id="7" name="图片 6"/>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371848" y="4293096"/>
            <a:ext cx="3143250" cy="2095500"/>
          </a:xfrm>
          <a:prstGeom prst="rect">
            <a:avLst/>
          </a:prstGeom>
        </p:spPr>
      </p:pic>
    </p:spTree>
    <p:extLst>
      <p:ext uri="{BB962C8B-B14F-4D97-AF65-F5344CB8AC3E}">
        <p14:creationId xmlns="" xmlns:p14="http://schemas.microsoft.com/office/powerpoint/2010/main" val="1037073219"/>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zh-CN" altLang="en-US" b="1" dirty="0" smtClean="0">
                <a:solidFill>
                  <a:srgbClr val="FF0000"/>
                </a:solidFill>
                <a:latin typeface="黑体" panose="02010609060101010101" pitchFamily="49" charset="-122"/>
              </a:rPr>
              <a:t>一、教学目标</a:t>
            </a:r>
          </a:p>
        </p:txBody>
      </p:sp>
      <p:sp>
        <p:nvSpPr>
          <p:cNvPr id="66563" name="Rectangle 3"/>
          <p:cNvSpPr>
            <a:spLocks noGrp="1" noChangeArrowheads="1"/>
          </p:cNvSpPr>
          <p:nvPr>
            <p:ph idx="1"/>
          </p:nvPr>
        </p:nvSpPr>
        <p:spPr>
          <a:xfrm>
            <a:off x="539750" y="1412874"/>
            <a:ext cx="7993063" cy="5184477"/>
          </a:xfrm>
        </p:spPr>
        <p:txBody>
          <a:bodyPr>
            <a:normAutofit/>
          </a:bodyPr>
          <a:lstStyle/>
          <a:p>
            <a:pPr eaLnBrk="1" hangingPunct="1">
              <a:lnSpc>
                <a:spcPct val="150000"/>
              </a:lnSpc>
              <a:buFont typeface="Wingdings" panose="05000000000000000000" pitchFamily="2" charset="2"/>
              <a:buChar char="Ø"/>
            </a:pPr>
            <a:endParaRPr lang="en-US" altLang="zh-CN" sz="2600" b="1" dirty="0" smtClean="0">
              <a:solidFill>
                <a:srgbClr val="0000FF"/>
              </a:solidFill>
            </a:endParaRPr>
          </a:p>
          <a:p>
            <a:pPr eaLnBrk="1" hangingPunct="1">
              <a:lnSpc>
                <a:spcPct val="150000"/>
              </a:lnSpc>
              <a:buFont typeface="Wingdings" panose="05000000000000000000" pitchFamily="2" charset="2"/>
              <a:buChar char="Ø"/>
            </a:pPr>
            <a:r>
              <a:rPr lang="zh-CN" altLang="en-US" sz="2600" b="1" dirty="0" smtClean="0">
                <a:solidFill>
                  <a:srgbClr val="0000FF"/>
                </a:solidFill>
              </a:rPr>
              <a:t>了解指针的基本应用</a:t>
            </a:r>
          </a:p>
          <a:p>
            <a:pPr>
              <a:lnSpc>
                <a:spcPct val="150000"/>
              </a:lnSpc>
              <a:buFont typeface="Wingdings" panose="05000000000000000000" pitchFamily="2" charset="2"/>
              <a:buChar char="Ø"/>
            </a:pPr>
            <a:r>
              <a:rPr lang="zh-CN" altLang="en-US" sz="2600" b="1" dirty="0" smtClean="0">
                <a:solidFill>
                  <a:srgbClr val="FF0000"/>
                </a:solidFill>
              </a:rPr>
              <a:t>熟练掌握指针的</a:t>
            </a:r>
            <a:r>
              <a:rPr lang="zh-CN" altLang="en-US" sz="2600" b="1" dirty="0">
                <a:solidFill>
                  <a:srgbClr val="FF0000"/>
                </a:solidFill>
              </a:rPr>
              <a:t>使用</a:t>
            </a:r>
            <a:r>
              <a:rPr lang="zh-CN" altLang="en-US" sz="2600" b="1" dirty="0" smtClean="0">
                <a:solidFill>
                  <a:srgbClr val="FF0000"/>
                </a:solidFill>
              </a:rPr>
              <a:t>方法</a:t>
            </a:r>
            <a:endParaRPr lang="en-US" altLang="zh-CN" sz="2600" b="1" dirty="0" smtClean="0">
              <a:solidFill>
                <a:srgbClr val="FF0000"/>
              </a:solidFill>
            </a:endParaRPr>
          </a:p>
          <a:p>
            <a:pPr>
              <a:lnSpc>
                <a:spcPct val="150000"/>
              </a:lnSpc>
              <a:buFont typeface="Wingdings" panose="05000000000000000000" pitchFamily="2" charset="2"/>
              <a:buChar char="Ø"/>
            </a:pPr>
            <a:r>
              <a:rPr lang="zh-CN" altLang="en-US" sz="2600" b="1" dirty="0" smtClean="0">
                <a:solidFill>
                  <a:srgbClr val="0000FF"/>
                </a:solidFill>
              </a:rPr>
              <a:t>运用指针进行编程实现的方法</a:t>
            </a:r>
          </a:p>
          <a:p>
            <a:pPr>
              <a:lnSpc>
                <a:spcPct val="150000"/>
              </a:lnSpc>
              <a:buFont typeface="Wingdings" panose="05000000000000000000" pitchFamily="2" charset="2"/>
              <a:buChar char="Ø"/>
            </a:pPr>
            <a:r>
              <a:rPr lang="zh-CN" altLang="en-US" sz="2600" b="1" dirty="0">
                <a:solidFill>
                  <a:srgbClr val="FF0000"/>
                </a:solidFill>
              </a:rPr>
              <a:t>初步</a:t>
            </a:r>
            <a:r>
              <a:rPr lang="zh-CN" altLang="en-US" sz="2600" b="1" dirty="0" smtClean="0">
                <a:solidFill>
                  <a:srgbClr val="FF0000"/>
                </a:solidFill>
              </a:rPr>
              <a:t>理解运用计算机</a:t>
            </a:r>
            <a:r>
              <a:rPr lang="zh-CN" altLang="en-US" sz="2600" b="1" dirty="0">
                <a:solidFill>
                  <a:srgbClr val="FF0000"/>
                </a:solidFill>
              </a:rPr>
              <a:t>求解问题的方法</a:t>
            </a:r>
            <a:endParaRPr lang="en-US" altLang="zh-CN" sz="2600" b="1" dirty="0">
              <a:solidFill>
                <a:srgbClr val="FF0000"/>
              </a:solidFill>
            </a:endParaRPr>
          </a:p>
          <a:p>
            <a:pPr eaLnBrk="1" hangingPunct="1">
              <a:lnSpc>
                <a:spcPct val="90000"/>
              </a:lnSpc>
            </a:pPr>
            <a:endParaRPr lang="zh-CN" altLang="en-US" sz="2600" b="1" dirty="0" smtClean="0">
              <a:solidFill>
                <a:srgbClr val="0000FF"/>
              </a:solidFill>
            </a:endParaRPr>
          </a:p>
          <a:p>
            <a:pPr eaLnBrk="1" hangingPunct="1">
              <a:lnSpc>
                <a:spcPct val="90000"/>
              </a:lnSpc>
            </a:pPr>
            <a:endParaRPr lang="en-US" altLang="zh-CN" sz="2600" b="1" dirty="0" smtClean="0">
              <a:solidFill>
                <a:srgbClr val="0000FF"/>
              </a:solidFill>
            </a:endParaRPr>
          </a:p>
        </p:txBody>
      </p:sp>
      <p:sp>
        <p:nvSpPr>
          <p:cNvPr id="12290" name="灯片编号占位符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ea typeface="宋体" panose="02010600030101010101" pitchFamily="2" charset="-122"/>
              </a:defRPr>
            </a:lvl1pPr>
            <a:lvl2pPr marL="742950" indent="-285750" eaLnBrk="0" hangingPunct="0">
              <a:defRPr b="1">
                <a:solidFill>
                  <a:schemeClr val="tx1"/>
                </a:solidFill>
                <a:latin typeface="Verdana" panose="020B0604030504040204" pitchFamily="34" charset="0"/>
                <a:ea typeface="宋体" panose="02010600030101010101" pitchFamily="2" charset="-122"/>
              </a:defRPr>
            </a:lvl2pPr>
            <a:lvl3pPr marL="1143000" indent="-228600" eaLnBrk="0" hangingPunct="0">
              <a:defRPr b="1">
                <a:solidFill>
                  <a:schemeClr val="tx1"/>
                </a:solidFill>
                <a:latin typeface="Verdana" panose="020B0604030504040204" pitchFamily="34" charset="0"/>
                <a:ea typeface="宋体" panose="02010600030101010101" pitchFamily="2" charset="-122"/>
              </a:defRPr>
            </a:lvl3pPr>
            <a:lvl4pPr marL="1600200" indent="-228600" eaLnBrk="0" hangingPunct="0">
              <a:defRPr b="1">
                <a:solidFill>
                  <a:schemeClr val="tx1"/>
                </a:solidFill>
                <a:latin typeface="Verdana" panose="020B0604030504040204" pitchFamily="34" charset="0"/>
                <a:ea typeface="宋体" panose="02010600030101010101" pitchFamily="2" charset="-122"/>
              </a:defRPr>
            </a:lvl4pPr>
            <a:lvl5pPr marL="2057400" indent="-228600" eaLnBrk="0" hangingPunct="0">
              <a:defRPr b="1">
                <a:solidFill>
                  <a:schemeClr val="tx1"/>
                </a:solidFill>
                <a:latin typeface="Verdana" panose="020B0604030504040204" pitchFamily="34" charset="0"/>
                <a:ea typeface="宋体" panose="02010600030101010101" pitchFamily="2" charset="-122"/>
              </a:defRPr>
            </a:lvl5pPr>
            <a:lvl6pPr marL="25146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6pPr>
            <a:lvl7pPr marL="29718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7pPr>
            <a:lvl8pPr marL="34290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8pPr>
            <a:lvl9pPr marL="38862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9pPr>
          </a:lstStyle>
          <a:p>
            <a:pPr eaLnBrk="1" hangingPunct="1"/>
            <a:fld id="{15068FC9-9521-4510-9F6F-7F5C04FA29A8}" type="slidenum">
              <a:rPr lang="en-US" altLang="zh-CN">
                <a:solidFill>
                  <a:srgbClr val="0000FF"/>
                </a:solidFill>
              </a:rPr>
              <a:pPr eaLnBrk="1" hangingPunct="1"/>
              <a:t>3</a:t>
            </a:fld>
            <a:endParaRPr lang="en-US" altLang="zh-CN">
              <a:solidFill>
                <a:srgbClr val="0000FF"/>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6563">
                                            <p:txEl>
                                              <p:pRg st="1" end="1"/>
                                            </p:txEl>
                                          </p:spTgt>
                                        </p:tgtEl>
                                        <p:attrNameLst>
                                          <p:attrName>style.visibility</p:attrName>
                                        </p:attrNameLst>
                                      </p:cBhvr>
                                      <p:to>
                                        <p:strVal val="visible"/>
                                      </p:to>
                                    </p:set>
                                    <p:animEffect transition="in" filter="blinds(horizontal)">
                                      <p:cBhvr>
                                        <p:cTn id="7" dur="500"/>
                                        <p:tgtEl>
                                          <p:spTgt spid="6656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6563">
                                            <p:txEl>
                                              <p:pRg st="2" end="2"/>
                                            </p:txEl>
                                          </p:spTgt>
                                        </p:tgtEl>
                                        <p:attrNameLst>
                                          <p:attrName>style.visibility</p:attrName>
                                        </p:attrNameLst>
                                      </p:cBhvr>
                                      <p:to>
                                        <p:strVal val="visible"/>
                                      </p:to>
                                    </p:set>
                                    <p:animEffect transition="in" filter="blinds(horizontal)">
                                      <p:cBhvr>
                                        <p:cTn id="12" dur="500"/>
                                        <p:tgtEl>
                                          <p:spTgt spid="6656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6563">
                                            <p:txEl>
                                              <p:pRg st="3" end="3"/>
                                            </p:txEl>
                                          </p:spTgt>
                                        </p:tgtEl>
                                        <p:attrNameLst>
                                          <p:attrName>style.visibility</p:attrName>
                                        </p:attrNameLst>
                                      </p:cBhvr>
                                      <p:to>
                                        <p:strVal val="visible"/>
                                      </p:to>
                                    </p:set>
                                    <p:animEffect transition="in" filter="blinds(horizontal)">
                                      <p:cBhvr>
                                        <p:cTn id="17" dur="500"/>
                                        <p:tgtEl>
                                          <p:spTgt spid="6656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66563">
                                            <p:txEl>
                                              <p:pRg st="4" end="4"/>
                                            </p:txEl>
                                          </p:spTgt>
                                        </p:tgtEl>
                                        <p:attrNameLst>
                                          <p:attrName>style.visibility</p:attrName>
                                        </p:attrNameLst>
                                      </p:cBhvr>
                                      <p:to>
                                        <p:strVal val="visible"/>
                                      </p:to>
                                    </p:set>
                                    <p:animEffect transition="in" filter="blinds(horizontal)">
                                      <p:cBhvr>
                                        <p:cTn id="22" dur="500"/>
                                        <p:tgtEl>
                                          <p:spTgt spid="665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solidFill>
                  <a:srgbClr val="FF0000"/>
                </a:solidFill>
              </a:rPr>
              <a:t>二、问题引导</a:t>
            </a:r>
            <a:endParaRPr lang="zh-CN" altLang="en-US" dirty="0"/>
          </a:p>
        </p:txBody>
      </p:sp>
      <p:sp>
        <p:nvSpPr>
          <p:cNvPr id="3" name="内容占位符 2"/>
          <p:cNvSpPr>
            <a:spLocks noGrp="1"/>
          </p:cNvSpPr>
          <p:nvPr>
            <p:ph idx="1"/>
          </p:nvPr>
        </p:nvSpPr>
        <p:spPr>
          <a:xfrm>
            <a:off x="628650" y="1556792"/>
            <a:ext cx="7886700" cy="5112568"/>
          </a:xfrm>
        </p:spPr>
        <p:txBody>
          <a:bodyPr>
            <a:normAutofit lnSpcReduction="10000"/>
          </a:bodyPr>
          <a:lstStyle/>
          <a:p>
            <a:pPr>
              <a:lnSpc>
                <a:spcPct val="130000"/>
              </a:lnSpc>
            </a:pPr>
            <a:r>
              <a:rPr lang="zh-CN" altLang="en-US" sz="2800" dirty="0">
                <a:solidFill>
                  <a:srgbClr val="A50021"/>
                </a:solidFill>
              </a:rPr>
              <a:t>怎样定义一个指向指针数据的指针变量呢？</a:t>
            </a:r>
            <a:r>
              <a:rPr lang="zh-CN" altLang="en-US" sz="2800" dirty="0"/>
              <a:t>如下：</a:t>
            </a:r>
            <a:endParaRPr lang="zh-CN" altLang="en-US" sz="2800" dirty="0">
              <a:solidFill>
                <a:srgbClr val="008000"/>
              </a:solidFill>
            </a:endParaRPr>
          </a:p>
          <a:p>
            <a:pPr>
              <a:lnSpc>
                <a:spcPct val="130000"/>
              </a:lnSpc>
            </a:pPr>
            <a:r>
              <a:rPr lang="en-US" altLang="zh-CN" sz="2800" dirty="0" smtClean="0">
                <a:solidFill>
                  <a:srgbClr val="008000"/>
                </a:solidFill>
              </a:rPr>
              <a:t>char</a:t>
            </a:r>
            <a:r>
              <a:rPr lang="zh-CN" altLang="en-US" sz="2800" dirty="0" smtClean="0">
                <a:solidFill>
                  <a:srgbClr val="008000"/>
                </a:solidFill>
              </a:rPr>
              <a:t></a:t>
            </a:r>
            <a:r>
              <a:rPr lang="zh-CN" altLang="en-US" sz="2800" dirty="0">
                <a:solidFill>
                  <a:srgbClr val="008000"/>
                </a:solidFill>
              </a:rPr>
              <a:t>**ｐ；</a:t>
            </a:r>
          </a:p>
          <a:p>
            <a:pPr>
              <a:lnSpc>
                <a:spcPct val="130000"/>
              </a:lnSpc>
            </a:pPr>
            <a:r>
              <a:rPr lang="zh-CN" altLang="en-US" sz="2800" dirty="0"/>
              <a:t>ｐ的前面有两个*号。*运算符的结合性是从右到左，因此**ｐ相当于*（*ｐ），显然*ｐ是指针变量的定义形式。如果没有最前面的*，那就是定义了一个指向字符数据的指针变量。现在它前面又有一个*号，</a:t>
            </a:r>
            <a:r>
              <a:rPr lang="zh-CN" altLang="en-US" sz="2800" dirty="0">
                <a:solidFill>
                  <a:srgbClr val="CC0000"/>
                </a:solidFill>
              </a:rPr>
              <a:t>表示指针变量ｐ是指向一个字符指针变量的。</a:t>
            </a:r>
            <a:r>
              <a:rPr lang="zh-CN" altLang="en-US" sz="2800" dirty="0"/>
              <a:t>*ｐ就是ｐ所指向的另一个指针变量。</a:t>
            </a:r>
          </a:p>
          <a:p>
            <a:pPr marL="0" indent="0">
              <a:buNone/>
            </a:pP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4</a:t>
            </a:fld>
            <a:endParaRPr lang="en-US" altLang="zh-CN"/>
          </a:p>
        </p:txBody>
      </p:sp>
    </p:spTree>
    <p:extLst>
      <p:ext uri="{BB962C8B-B14F-4D97-AF65-F5344CB8AC3E}">
        <p14:creationId xmlns="" xmlns:p14="http://schemas.microsoft.com/office/powerpoint/2010/main" val="2719275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3"/>
          <p:cNvSpPr>
            <a:spLocks noGrp="1" noChangeArrowheads="1"/>
          </p:cNvSpPr>
          <p:nvPr>
            <p:ph idx="1"/>
          </p:nvPr>
        </p:nvSpPr>
        <p:spPr>
          <a:xfrm>
            <a:off x="611560" y="2249587"/>
            <a:ext cx="8001000" cy="2979613"/>
          </a:xfrm>
        </p:spPr>
        <p:txBody>
          <a:bodyPr>
            <a:normAutofit/>
          </a:bodyPr>
          <a:lstStyle/>
          <a:p>
            <a:pPr marL="0" indent="0">
              <a:lnSpc>
                <a:spcPct val="110000"/>
              </a:lnSpc>
              <a:buNone/>
            </a:pPr>
            <a:endParaRPr lang="en-US" altLang="zh-CN" sz="2800" b="1" dirty="0">
              <a:solidFill>
                <a:srgbClr val="0000FF"/>
              </a:solidFill>
            </a:endParaRPr>
          </a:p>
          <a:p>
            <a:pPr marL="0" indent="0" algn="ctr">
              <a:lnSpc>
                <a:spcPct val="110000"/>
              </a:lnSpc>
              <a:buNone/>
            </a:pPr>
            <a:r>
              <a:rPr lang="zh-CN" altLang="en-US" sz="8000" b="1" dirty="0" smtClean="0">
                <a:solidFill>
                  <a:srgbClr val="FF0000"/>
                </a:solidFill>
              </a:rPr>
              <a:t>指向指针的指针</a:t>
            </a:r>
            <a:endParaRPr lang="en-US" altLang="zh-CN" sz="8000" b="1" dirty="0">
              <a:solidFill>
                <a:srgbClr val="FF0000"/>
              </a:solidFill>
            </a:endParaRPr>
          </a:p>
        </p:txBody>
      </p:sp>
      <p:sp>
        <p:nvSpPr>
          <p:cNvPr id="13314" name="灯片编号占位符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ea typeface="宋体" panose="02010600030101010101" pitchFamily="2" charset="-122"/>
              </a:defRPr>
            </a:lvl1pPr>
            <a:lvl2pPr marL="742950" indent="-285750" eaLnBrk="0" hangingPunct="0">
              <a:defRPr b="1">
                <a:solidFill>
                  <a:schemeClr val="tx1"/>
                </a:solidFill>
                <a:latin typeface="Verdana" panose="020B0604030504040204" pitchFamily="34" charset="0"/>
                <a:ea typeface="宋体" panose="02010600030101010101" pitchFamily="2" charset="-122"/>
              </a:defRPr>
            </a:lvl2pPr>
            <a:lvl3pPr marL="1143000" indent="-228600" eaLnBrk="0" hangingPunct="0">
              <a:defRPr b="1">
                <a:solidFill>
                  <a:schemeClr val="tx1"/>
                </a:solidFill>
                <a:latin typeface="Verdana" panose="020B0604030504040204" pitchFamily="34" charset="0"/>
                <a:ea typeface="宋体" panose="02010600030101010101" pitchFamily="2" charset="-122"/>
              </a:defRPr>
            </a:lvl3pPr>
            <a:lvl4pPr marL="1600200" indent="-228600" eaLnBrk="0" hangingPunct="0">
              <a:defRPr b="1">
                <a:solidFill>
                  <a:schemeClr val="tx1"/>
                </a:solidFill>
                <a:latin typeface="Verdana" panose="020B0604030504040204" pitchFamily="34" charset="0"/>
                <a:ea typeface="宋体" panose="02010600030101010101" pitchFamily="2" charset="-122"/>
              </a:defRPr>
            </a:lvl4pPr>
            <a:lvl5pPr marL="2057400" indent="-228600" eaLnBrk="0" hangingPunct="0">
              <a:defRPr b="1">
                <a:solidFill>
                  <a:schemeClr val="tx1"/>
                </a:solidFill>
                <a:latin typeface="Verdana" panose="020B0604030504040204" pitchFamily="34" charset="0"/>
                <a:ea typeface="宋体" panose="02010600030101010101" pitchFamily="2" charset="-122"/>
              </a:defRPr>
            </a:lvl5pPr>
            <a:lvl6pPr marL="25146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6pPr>
            <a:lvl7pPr marL="29718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7pPr>
            <a:lvl8pPr marL="34290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8pPr>
            <a:lvl9pPr marL="38862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9pPr>
          </a:lstStyle>
          <a:p>
            <a:pPr eaLnBrk="1" hangingPunct="1"/>
            <a:fld id="{F4EE9AFA-9F30-469A-8D51-731B514ABA8B}" type="slidenum">
              <a:rPr lang="en-US" altLang="zh-CN" b="0"/>
              <a:pPr eaLnBrk="1" hangingPunct="1"/>
              <a:t>5</a:t>
            </a:fld>
            <a:endParaRPr lang="en-US" altLang="zh-CN" b="0"/>
          </a:p>
        </p:txBody>
      </p:sp>
    </p:spTree>
    <p:extLst>
      <p:ext uri="{BB962C8B-B14F-4D97-AF65-F5344CB8AC3E}">
        <p14:creationId xmlns="" xmlns:p14="http://schemas.microsoft.com/office/powerpoint/2010/main" val="3914648627"/>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animEffect transition="in" filter="fade">
                                      <p:cBhvr>
                                        <p:cTn id="7" dur="500"/>
                                        <p:tgtEl>
                                          <p:spTgt spid="1331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使用指向指针的指针</a:t>
            </a: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6</a:t>
            </a:fld>
            <a:endParaRPr lang="en-US" altLang="zh-CN"/>
          </a:p>
        </p:txBody>
      </p:sp>
      <p:sp>
        <p:nvSpPr>
          <p:cNvPr id="6" name="Text Box 5"/>
          <p:cNvSpPr txBox="1">
            <a:spLocks noChangeArrowheads="1"/>
          </p:cNvSpPr>
          <p:nvPr/>
        </p:nvSpPr>
        <p:spPr bwMode="auto">
          <a:xfrm>
            <a:off x="611560" y="1412776"/>
            <a:ext cx="7920880" cy="5262979"/>
          </a:xfrm>
          <a:prstGeom prst="rect">
            <a:avLst/>
          </a:prstGeom>
          <a:noFill/>
          <a:ln w="9525">
            <a:noFill/>
            <a:miter lim="800000"/>
            <a:headEnd/>
            <a:tailEnd/>
          </a:ln>
          <a:effectLst/>
        </p:spPr>
        <p:txBody>
          <a:bodyPr wrap="square">
            <a:spAutoFit/>
          </a:bodyPr>
          <a:lstStyle/>
          <a:p>
            <a:pPr algn="l"/>
            <a:r>
              <a:rPr lang="en-US" altLang="zh-CN" sz="2800" b="0" dirty="0" smtClean="0"/>
              <a:t>#include &lt;</a:t>
            </a:r>
            <a:r>
              <a:rPr lang="en-US" altLang="zh-CN" sz="2800" b="0" dirty="0" err="1" smtClean="0"/>
              <a:t>stdio.h</a:t>
            </a:r>
            <a:r>
              <a:rPr lang="en-US" altLang="zh-CN" sz="2800" b="0" dirty="0" smtClean="0"/>
              <a:t>&gt;</a:t>
            </a:r>
          </a:p>
          <a:p>
            <a:pPr algn="l"/>
            <a:r>
              <a:rPr lang="en-US" altLang="zh-CN" sz="2800" b="0" dirty="0" smtClean="0"/>
              <a:t>void  </a:t>
            </a:r>
            <a:r>
              <a:rPr lang="en-US" altLang="zh-CN" sz="2800" dirty="0" smtClean="0">
                <a:solidFill>
                  <a:srgbClr val="A50021"/>
                </a:solidFill>
              </a:rPr>
              <a:t>main</a:t>
            </a:r>
            <a:r>
              <a:rPr lang="zh-CN" altLang="en-US" sz="2800" b="0" dirty="0" smtClean="0"/>
              <a:t>（）</a:t>
            </a:r>
          </a:p>
          <a:p>
            <a:pPr algn="l"/>
            <a:r>
              <a:rPr lang="zh-CN" altLang="en-US" sz="2800" b="0" dirty="0" smtClean="0"/>
              <a:t>｛</a:t>
            </a:r>
            <a:r>
              <a:rPr lang="en-US" altLang="zh-CN" sz="2800" b="0" dirty="0" smtClean="0"/>
              <a:t>char *name</a:t>
            </a:r>
            <a:r>
              <a:rPr lang="zh-CN" altLang="en-US" sz="2800" b="0" dirty="0" smtClean="0"/>
              <a:t>［］</a:t>
            </a:r>
            <a:r>
              <a:rPr lang="en-US" altLang="zh-CN" sz="2800" b="0" dirty="0" smtClean="0"/>
              <a:t>={"Follow me"</a:t>
            </a:r>
            <a:r>
              <a:rPr lang="zh-CN" altLang="en-US" sz="2800" b="0" dirty="0" smtClean="0"/>
              <a:t>，</a:t>
            </a:r>
            <a:r>
              <a:rPr lang="en-US" altLang="zh-CN" sz="2800" b="0" dirty="0" smtClean="0"/>
              <a:t>"BASIC"</a:t>
            </a:r>
            <a:r>
              <a:rPr lang="zh-CN" altLang="en-US" sz="2800" b="0" dirty="0" smtClean="0"/>
              <a:t>，</a:t>
            </a:r>
            <a:r>
              <a:rPr lang="en-US" altLang="zh-CN" sz="2800" b="0" dirty="0" smtClean="0"/>
              <a:t>"Great Wall″</a:t>
            </a:r>
            <a:r>
              <a:rPr lang="zh-CN" altLang="en-US" sz="2800" b="0" dirty="0" smtClean="0"/>
              <a:t>，</a:t>
            </a:r>
            <a:r>
              <a:rPr lang="en-US" altLang="zh-CN" sz="2800" b="0" dirty="0" smtClean="0"/>
              <a:t>"FORTRAN"</a:t>
            </a:r>
            <a:r>
              <a:rPr lang="zh-CN" altLang="en-US" sz="2800" b="0" dirty="0" smtClean="0"/>
              <a:t>，</a:t>
            </a:r>
            <a:r>
              <a:rPr lang="en-US" altLang="zh-CN" sz="2800" b="0" dirty="0" smtClean="0"/>
              <a:t>"Computer design"};</a:t>
            </a:r>
          </a:p>
          <a:p>
            <a:pPr algn="l"/>
            <a:r>
              <a:rPr lang="en-US" altLang="zh-CN" sz="2800" b="0" dirty="0" smtClean="0"/>
              <a:t>    char **</a:t>
            </a:r>
            <a:r>
              <a:rPr lang="zh-CN" altLang="en-US" sz="2800" b="0" dirty="0" smtClean="0"/>
              <a:t>ｐ；</a:t>
            </a:r>
          </a:p>
          <a:p>
            <a:pPr algn="l"/>
            <a:r>
              <a:rPr lang="zh-CN" altLang="en-US" sz="2800" b="0" dirty="0" smtClean="0"/>
              <a:t>    </a:t>
            </a:r>
            <a:r>
              <a:rPr lang="en-US" altLang="zh-CN" sz="2800" b="0" dirty="0" err="1" smtClean="0"/>
              <a:t>int</a:t>
            </a:r>
            <a:r>
              <a:rPr lang="en-US" altLang="zh-CN" sz="2800" b="0" dirty="0" smtClean="0"/>
              <a:t> </a:t>
            </a:r>
            <a:r>
              <a:rPr lang="zh-CN" altLang="en-US" sz="2800" b="0" dirty="0" smtClean="0"/>
              <a:t>ｉ；</a:t>
            </a:r>
          </a:p>
          <a:p>
            <a:pPr algn="l"/>
            <a:r>
              <a:rPr lang="zh-CN" altLang="en-US" sz="2800" b="0" dirty="0" smtClean="0"/>
              <a:t>    </a:t>
            </a:r>
            <a:r>
              <a:rPr lang="en-US" altLang="zh-CN" sz="2800" b="0" dirty="0" smtClean="0"/>
              <a:t>for</a:t>
            </a:r>
            <a:r>
              <a:rPr lang="zh-CN" altLang="en-US" sz="2800" b="0" dirty="0" smtClean="0"/>
              <a:t>（ｉ＝０；ｉ＜５；ｉ＋＋）</a:t>
            </a:r>
          </a:p>
          <a:p>
            <a:pPr algn="l"/>
            <a:r>
              <a:rPr lang="zh-CN" altLang="en-US" sz="2800" b="0" dirty="0" smtClean="0"/>
              <a:t>　｛ｐ＝</a:t>
            </a:r>
            <a:r>
              <a:rPr lang="en-US" altLang="zh-CN" sz="2800" b="0" dirty="0" smtClean="0"/>
              <a:t>name</a:t>
            </a:r>
            <a:r>
              <a:rPr lang="zh-CN" altLang="en-US" sz="2800" b="0" dirty="0" smtClean="0"/>
              <a:t>＋ｉ；</a:t>
            </a:r>
          </a:p>
          <a:p>
            <a:pPr algn="l"/>
            <a:r>
              <a:rPr lang="zh-CN" altLang="en-US" sz="2800" b="0" dirty="0" smtClean="0"/>
              <a:t>　　 </a:t>
            </a:r>
            <a:r>
              <a:rPr lang="en-US" altLang="zh-CN" sz="2800" b="0" dirty="0" err="1" smtClean="0"/>
              <a:t>printf</a:t>
            </a:r>
            <a:r>
              <a:rPr lang="zh-CN" altLang="en-US" sz="2800" b="0" dirty="0" smtClean="0"/>
              <a:t>（</a:t>
            </a:r>
            <a:r>
              <a:rPr lang="en-US" altLang="zh-CN" sz="2800" b="0" dirty="0" smtClean="0"/>
              <a:t>″</a:t>
            </a:r>
            <a:r>
              <a:rPr lang="zh-CN" altLang="en-US" sz="2800" b="0" dirty="0" smtClean="0"/>
              <a:t>％ｓ＼ｎ</a:t>
            </a:r>
            <a:r>
              <a:rPr lang="en-US" altLang="zh-CN" sz="2800" b="0" dirty="0" smtClean="0"/>
              <a:t>″</a:t>
            </a:r>
            <a:r>
              <a:rPr lang="zh-CN" altLang="en-US" sz="2800" b="0" dirty="0" smtClean="0"/>
              <a:t>，*ｐ）；</a:t>
            </a:r>
          </a:p>
          <a:p>
            <a:pPr algn="l"/>
            <a:r>
              <a:rPr lang="zh-CN" altLang="en-US" sz="2800" b="0" dirty="0" smtClean="0"/>
              <a:t>      ｝</a:t>
            </a:r>
          </a:p>
          <a:p>
            <a:pPr algn="l"/>
            <a:r>
              <a:rPr lang="zh-CN" altLang="en-US" sz="2800" b="0" dirty="0" smtClean="0"/>
              <a:t>  ｝</a:t>
            </a:r>
            <a:endParaRPr lang="zh-CN" altLang="en-US" sz="2800" b="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一个指针数组的元素指向整型数据的例子</a:t>
            </a: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7</a:t>
            </a:fld>
            <a:endParaRPr lang="en-US" altLang="zh-CN"/>
          </a:p>
        </p:txBody>
      </p:sp>
      <p:sp>
        <p:nvSpPr>
          <p:cNvPr id="5" name="Text Box 5"/>
          <p:cNvSpPr txBox="1">
            <a:spLocks noChangeArrowheads="1"/>
          </p:cNvSpPr>
          <p:nvPr/>
        </p:nvSpPr>
        <p:spPr bwMode="auto">
          <a:xfrm>
            <a:off x="250825" y="1380826"/>
            <a:ext cx="8748713" cy="5078313"/>
          </a:xfrm>
          <a:prstGeom prst="rect">
            <a:avLst/>
          </a:prstGeom>
          <a:noFill/>
          <a:ln w="9525">
            <a:noFill/>
            <a:miter lim="800000"/>
            <a:headEnd/>
            <a:tailEnd/>
          </a:ln>
          <a:effectLst/>
        </p:spPr>
        <p:txBody>
          <a:bodyPr wrap="square">
            <a:spAutoFit/>
          </a:bodyPr>
          <a:lstStyle/>
          <a:p>
            <a:pPr algn="l"/>
            <a:endParaRPr lang="en-US" altLang="zh-CN" b="0" dirty="0" smtClean="0">
              <a:ea typeface="宋体" pitchFamily="2" charset="-122"/>
            </a:endParaRPr>
          </a:p>
          <a:p>
            <a:pPr algn="l"/>
            <a:endParaRPr lang="en-US" altLang="zh-CN" b="0" dirty="0" smtClean="0"/>
          </a:p>
          <a:p>
            <a:pPr algn="l"/>
            <a:r>
              <a:rPr lang="en-US" altLang="zh-CN" sz="2400" b="0" dirty="0" smtClean="0">
                <a:latin typeface="微软雅黑" pitchFamily="34" charset="-122"/>
                <a:ea typeface="微软雅黑" pitchFamily="34" charset="-122"/>
              </a:rPr>
              <a:t>#</a:t>
            </a:r>
            <a:r>
              <a:rPr lang="en-US" altLang="zh-CN" sz="2400" b="0" dirty="0">
                <a:latin typeface="微软雅黑" pitchFamily="34" charset="-122"/>
                <a:ea typeface="微软雅黑" pitchFamily="34" charset="-122"/>
              </a:rPr>
              <a:t>include &lt;</a:t>
            </a:r>
            <a:r>
              <a:rPr lang="en-US" altLang="zh-CN" sz="2400" b="0" dirty="0" err="1">
                <a:latin typeface="微软雅黑" pitchFamily="34" charset="-122"/>
                <a:ea typeface="微软雅黑" pitchFamily="34" charset="-122"/>
              </a:rPr>
              <a:t>stdio.h</a:t>
            </a:r>
            <a:r>
              <a:rPr lang="en-US" altLang="zh-CN" sz="2400" b="0" dirty="0">
                <a:latin typeface="微软雅黑" pitchFamily="34" charset="-122"/>
                <a:ea typeface="微软雅黑" pitchFamily="34" charset="-122"/>
              </a:rPr>
              <a:t>&gt;</a:t>
            </a:r>
          </a:p>
          <a:p>
            <a:pPr algn="l"/>
            <a:r>
              <a:rPr lang="en-US" altLang="zh-CN" sz="2400" b="0" dirty="0">
                <a:latin typeface="微软雅黑" pitchFamily="34" charset="-122"/>
                <a:ea typeface="微软雅黑" pitchFamily="34" charset="-122"/>
              </a:rPr>
              <a:t>void </a:t>
            </a:r>
            <a:r>
              <a:rPr lang="en-US" altLang="zh-CN" sz="2400" dirty="0">
                <a:solidFill>
                  <a:srgbClr val="A50021"/>
                </a:solidFill>
                <a:latin typeface="微软雅黑" pitchFamily="34" charset="-122"/>
                <a:ea typeface="微软雅黑" pitchFamily="34" charset="-122"/>
              </a:rPr>
              <a:t>main</a:t>
            </a:r>
            <a:r>
              <a:rPr lang="zh-CN" altLang="en-US" sz="2400" b="0" dirty="0">
                <a:latin typeface="微软雅黑" pitchFamily="34" charset="-122"/>
                <a:ea typeface="微软雅黑" pitchFamily="34" charset="-122"/>
              </a:rPr>
              <a:t>（）</a:t>
            </a:r>
          </a:p>
          <a:p>
            <a:pPr algn="l"/>
            <a:r>
              <a:rPr lang="zh-CN" altLang="en-US" sz="2400" b="0" dirty="0">
                <a:latin typeface="微软雅黑" pitchFamily="34" charset="-122"/>
                <a:ea typeface="微软雅黑" pitchFamily="34" charset="-122"/>
              </a:rPr>
              <a:t>｛</a:t>
            </a:r>
            <a:r>
              <a:rPr lang="en-US" altLang="zh-CN" sz="2400" b="0" dirty="0" err="1">
                <a:latin typeface="微软雅黑" pitchFamily="34" charset="-122"/>
                <a:ea typeface="微软雅黑" pitchFamily="34" charset="-122"/>
              </a:rPr>
              <a:t>int</a:t>
            </a:r>
            <a:r>
              <a:rPr lang="en-US" altLang="zh-CN" sz="2400" b="0" dirty="0">
                <a:latin typeface="微软雅黑" pitchFamily="34" charset="-122"/>
                <a:ea typeface="微软雅黑" pitchFamily="34" charset="-122"/>
              </a:rPr>
              <a:t> </a:t>
            </a:r>
            <a:r>
              <a:rPr lang="zh-CN" altLang="en-US" sz="2400" b="0" dirty="0">
                <a:latin typeface="微软雅黑" pitchFamily="34" charset="-122"/>
                <a:ea typeface="微软雅黑" pitchFamily="34" charset="-122"/>
              </a:rPr>
              <a:t>ａ［５］＝｛１，３，５，７，９｝；</a:t>
            </a:r>
          </a:p>
          <a:p>
            <a:pPr algn="l"/>
            <a:r>
              <a:rPr lang="zh-CN" altLang="en-US" sz="2400" b="0" dirty="0">
                <a:latin typeface="微软雅黑" pitchFamily="34" charset="-122"/>
                <a:ea typeface="微软雅黑" pitchFamily="34" charset="-122"/>
              </a:rPr>
              <a:t>    </a:t>
            </a:r>
            <a:r>
              <a:rPr lang="en-US" altLang="zh-CN" sz="2400" b="0" dirty="0" err="1">
                <a:latin typeface="微软雅黑" pitchFamily="34" charset="-122"/>
                <a:ea typeface="微软雅黑" pitchFamily="34" charset="-122"/>
              </a:rPr>
              <a:t>int</a:t>
            </a:r>
            <a:r>
              <a:rPr lang="en-US" altLang="zh-CN" sz="2400" b="0" dirty="0">
                <a:latin typeface="微软雅黑" pitchFamily="34" charset="-122"/>
                <a:ea typeface="微软雅黑" pitchFamily="34" charset="-122"/>
              </a:rPr>
              <a:t> *num</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5</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&amp;a</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0</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&amp;a</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1</a:t>
            </a:r>
            <a:r>
              <a:rPr lang="zh-CN" altLang="en-US" sz="2400" b="0" dirty="0">
                <a:latin typeface="微软雅黑" pitchFamily="34" charset="-122"/>
                <a:ea typeface="微软雅黑" pitchFamily="34" charset="-122"/>
              </a:rPr>
              <a:t>］，</a:t>
            </a:r>
          </a:p>
          <a:p>
            <a:pPr algn="l"/>
            <a:r>
              <a:rPr lang="zh-CN" altLang="en-US" sz="2400" b="0" dirty="0">
                <a:latin typeface="微软雅黑" pitchFamily="34" charset="-122"/>
                <a:ea typeface="微软雅黑" pitchFamily="34" charset="-122"/>
              </a:rPr>
              <a:t>                                 </a:t>
            </a:r>
            <a:r>
              <a:rPr lang="en-US" altLang="zh-CN" sz="2400" b="0" dirty="0">
                <a:latin typeface="微软雅黑" pitchFamily="34" charset="-122"/>
                <a:ea typeface="微软雅黑" pitchFamily="34" charset="-122"/>
              </a:rPr>
              <a:t>&amp;a</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2</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&amp;a</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3</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&amp;a</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4</a:t>
            </a:r>
            <a:r>
              <a:rPr lang="zh-CN" altLang="en-US" sz="2400" b="0" dirty="0">
                <a:latin typeface="微软雅黑" pitchFamily="34" charset="-122"/>
                <a:ea typeface="微软雅黑" pitchFamily="34" charset="-122"/>
              </a:rPr>
              <a:t>］｝；</a:t>
            </a:r>
          </a:p>
          <a:p>
            <a:pPr algn="l"/>
            <a:r>
              <a:rPr lang="zh-CN" altLang="en-US" sz="2400" b="0" dirty="0">
                <a:latin typeface="微软雅黑" pitchFamily="34" charset="-122"/>
                <a:ea typeface="微软雅黑" pitchFamily="34" charset="-122"/>
              </a:rPr>
              <a:t>    </a:t>
            </a:r>
            <a:r>
              <a:rPr lang="en-US" altLang="zh-CN" sz="2400" b="0" dirty="0" err="1">
                <a:latin typeface="微软雅黑" pitchFamily="34" charset="-122"/>
                <a:ea typeface="微软雅黑" pitchFamily="34" charset="-122"/>
              </a:rPr>
              <a:t>int</a:t>
            </a:r>
            <a:r>
              <a:rPr lang="en-US" altLang="zh-CN" sz="2400" b="0" dirty="0">
                <a:latin typeface="微软雅黑" pitchFamily="34" charset="-122"/>
                <a:ea typeface="微软雅黑" pitchFamily="34" charset="-122"/>
              </a:rPr>
              <a:t>  **</a:t>
            </a:r>
            <a:r>
              <a:rPr lang="zh-CN" altLang="en-US" sz="2400" b="0" dirty="0">
                <a:latin typeface="微软雅黑" pitchFamily="34" charset="-122"/>
                <a:ea typeface="微软雅黑" pitchFamily="34" charset="-122"/>
              </a:rPr>
              <a:t>ｐ，ｉ；</a:t>
            </a:r>
          </a:p>
          <a:p>
            <a:pPr algn="l"/>
            <a:r>
              <a:rPr lang="zh-CN" altLang="en-US" sz="2400" b="0" dirty="0">
                <a:latin typeface="微软雅黑" pitchFamily="34" charset="-122"/>
                <a:ea typeface="微软雅黑" pitchFamily="34" charset="-122"/>
              </a:rPr>
              <a:t>   ｐ＝ｎｕｍ；</a:t>
            </a:r>
          </a:p>
          <a:p>
            <a:pPr algn="l"/>
            <a:r>
              <a:rPr lang="zh-CN" altLang="en-US" sz="2400" b="0" dirty="0">
                <a:latin typeface="微软雅黑" pitchFamily="34" charset="-122"/>
                <a:ea typeface="微软雅黑" pitchFamily="34" charset="-122"/>
              </a:rPr>
              <a:t>　</a:t>
            </a:r>
            <a:r>
              <a:rPr lang="en-US" altLang="zh-CN" sz="2400" b="0" dirty="0">
                <a:latin typeface="微软雅黑" pitchFamily="34" charset="-122"/>
                <a:ea typeface="微软雅黑" pitchFamily="34" charset="-122"/>
              </a:rPr>
              <a:t>for</a:t>
            </a:r>
            <a:r>
              <a:rPr lang="zh-CN" altLang="en-US" sz="2400" b="0" dirty="0">
                <a:latin typeface="微软雅黑" pitchFamily="34" charset="-122"/>
                <a:ea typeface="微软雅黑" pitchFamily="34" charset="-122"/>
              </a:rPr>
              <a:t>（ｉ＝０；ｉ＜５；ｉ</a:t>
            </a:r>
            <a:r>
              <a:rPr lang="zh-CN" altLang="en-US" sz="2400" b="0" dirty="0" smtClean="0">
                <a:latin typeface="微软雅黑" pitchFamily="34" charset="-122"/>
                <a:ea typeface="微软雅黑" pitchFamily="34" charset="-122"/>
              </a:rPr>
              <a:t>＋＋</a:t>
            </a:r>
            <a:r>
              <a:rPr lang="en-US" altLang="zh-CN" sz="2400" b="0" dirty="0" smtClean="0">
                <a:latin typeface="微软雅黑" pitchFamily="34" charset="-122"/>
                <a:ea typeface="微软雅黑" pitchFamily="34" charset="-122"/>
              </a:rPr>
              <a:t>)</a:t>
            </a:r>
            <a:endParaRPr lang="zh-CN" altLang="en-US" sz="2400" b="0" dirty="0">
              <a:latin typeface="微软雅黑" pitchFamily="34" charset="-122"/>
              <a:ea typeface="微软雅黑" pitchFamily="34" charset="-122"/>
            </a:endParaRPr>
          </a:p>
          <a:p>
            <a:pPr algn="l"/>
            <a:r>
              <a:rPr lang="zh-CN" altLang="en-US" sz="2400" b="0" dirty="0">
                <a:latin typeface="微软雅黑" pitchFamily="34" charset="-122"/>
                <a:ea typeface="微软雅黑" pitchFamily="34" charset="-122"/>
              </a:rPr>
              <a:t>　｛ </a:t>
            </a:r>
            <a:r>
              <a:rPr lang="en-US" altLang="zh-CN" sz="2400" b="0" dirty="0" err="1">
                <a:latin typeface="微软雅黑" pitchFamily="34" charset="-122"/>
                <a:ea typeface="微软雅黑" pitchFamily="34" charset="-122"/>
              </a:rPr>
              <a:t>printf</a:t>
            </a:r>
            <a:r>
              <a:rPr lang="zh-CN" altLang="en-US" sz="2400" b="0" dirty="0">
                <a:latin typeface="微软雅黑" pitchFamily="34" charset="-122"/>
                <a:ea typeface="微软雅黑" pitchFamily="34" charset="-122"/>
              </a:rPr>
              <a:t>（</a:t>
            </a:r>
            <a:r>
              <a:rPr lang="en-US" altLang="zh-CN" sz="2400" b="0" dirty="0">
                <a:latin typeface="微软雅黑" pitchFamily="34" charset="-122"/>
                <a:ea typeface="微软雅黑" pitchFamily="34" charset="-122"/>
              </a:rPr>
              <a:t>″</a:t>
            </a:r>
            <a:r>
              <a:rPr lang="zh-CN" altLang="en-US" sz="2400" b="0" dirty="0">
                <a:latin typeface="微软雅黑" pitchFamily="34" charset="-122"/>
                <a:ea typeface="微软雅黑" pitchFamily="34" charset="-122"/>
              </a:rPr>
              <a:t>％ｄ    </a:t>
            </a:r>
            <a:r>
              <a:rPr lang="en-US" altLang="zh-CN" sz="2400" b="0" dirty="0">
                <a:latin typeface="微软雅黑" pitchFamily="34" charset="-122"/>
                <a:ea typeface="微软雅黑" pitchFamily="34" charset="-122"/>
              </a:rPr>
              <a:t>″</a:t>
            </a:r>
            <a:r>
              <a:rPr lang="zh-CN" altLang="en-US" sz="2400" b="0" dirty="0">
                <a:latin typeface="微软雅黑" pitchFamily="34" charset="-122"/>
                <a:ea typeface="微软雅黑" pitchFamily="34" charset="-122"/>
              </a:rPr>
              <a:t>，**ｐ）；</a:t>
            </a:r>
          </a:p>
          <a:p>
            <a:pPr algn="l"/>
            <a:r>
              <a:rPr lang="zh-CN" altLang="en-US" sz="2400" b="0" dirty="0">
                <a:latin typeface="微软雅黑" pitchFamily="34" charset="-122"/>
                <a:ea typeface="微软雅黑" pitchFamily="34" charset="-122"/>
              </a:rPr>
              <a:t>        ｐ＋＋；</a:t>
            </a:r>
          </a:p>
          <a:p>
            <a:pPr algn="l"/>
            <a:r>
              <a:rPr lang="zh-CN" altLang="en-US" sz="2400" b="0" dirty="0">
                <a:latin typeface="微软雅黑" pitchFamily="34" charset="-122"/>
                <a:ea typeface="微软雅黑" pitchFamily="34" charset="-122"/>
              </a:rPr>
              <a:t>   </a:t>
            </a:r>
            <a:r>
              <a:rPr lang="zh-CN" altLang="en-US" sz="2400" b="0" dirty="0" smtClean="0">
                <a:latin typeface="微软雅黑" pitchFamily="34" charset="-122"/>
                <a:ea typeface="微软雅黑" pitchFamily="34" charset="-122"/>
              </a:rPr>
              <a:t>｝</a:t>
            </a:r>
          </a:p>
          <a:p>
            <a:pPr algn="l"/>
            <a:r>
              <a:rPr lang="zh-CN" altLang="en-US" sz="2400" b="0" dirty="0" smtClean="0">
                <a:latin typeface="微软雅黑" pitchFamily="34" charset="-122"/>
                <a:ea typeface="微软雅黑" pitchFamily="34" charset="-122"/>
              </a:rPr>
              <a:t>｝</a:t>
            </a:r>
            <a:endParaRPr lang="zh-CN" altLang="en-US" sz="2400" b="0" dirty="0">
              <a:latin typeface="微软雅黑" pitchFamily="34" charset="-122"/>
              <a:ea typeface="微软雅黑"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ea typeface="宋体" pitchFamily="2" charset="-122"/>
              </a:rPr>
              <a:t>指针数组作</a:t>
            </a:r>
            <a:r>
              <a:rPr lang="en-US" altLang="zh-CN" dirty="0" smtClean="0">
                <a:ea typeface="宋体" pitchFamily="2" charset="-122"/>
              </a:rPr>
              <a:t>main</a:t>
            </a:r>
            <a:r>
              <a:rPr lang="zh-CN" altLang="en-US" dirty="0" smtClean="0">
                <a:ea typeface="宋体" pitchFamily="2" charset="-122"/>
              </a:rPr>
              <a:t>函数的形参</a:t>
            </a:r>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8</a:t>
            </a:fld>
            <a:endParaRPr lang="en-US" altLang="zh-CN"/>
          </a:p>
        </p:txBody>
      </p:sp>
      <p:sp>
        <p:nvSpPr>
          <p:cNvPr id="5" name="Text Box 5"/>
          <p:cNvSpPr txBox="1">
            <a:spLocks noGrp="1" noChangeArrowheads="1"/>
          </p:cNvSpPr>
          <p:nvPr>
            <p:ph idx="1"/>
          </p:nvPr>
        </p:nvSpPr>
        <p:spPr bwMode="auto">
          <a:xfrm>
            <a:off x="628650" y="1556792"/>
            <a:ext cx="7886700" cy="4953215"/>
          </a:xfrm>
          <a:prstGeom prst="rect">
            <a:avLst/>
          </a:prstGeom>
          <a:noFill/>
          <a:ln w="9525">
            <a:noFill/>
            <a:miter lim="800000"/>
            <a:headEnd/>
            <a:tailEnd/>
          </a:ln>
          <a:effectLst/>
        </p:spPr>
        <p:txBody>
          <a:bodyPr wrap="square">
            <a:spAutoFit/>
          </a:bodyPr>
          <a:lstStyle/>
          <a:p>
            <a:pPr algn="l">
              <a:lnSpc>
                <a:spcPct val="150000"/>
              </a:lnSpc>
              <a:buNone/>
            </a:pPr>
            <a:r>
              <a:rPr lang="zh-CN" altLang="en-US" sz="2800" dirty="0">
                <a:solidFill>
                  <a:schemeClr val="accent2"/>
                </a:solidFill>
                <a:latin typeface="方正姚体" pitchFamily="2" charset="-122"/>
                <a:ea typeface="方正姚体" pitchFamily="2" charset="-122"/>
              </a:rPr>
              <a:t>指针数组的一个重要应用是作为</a:t>
            </a:r>
            <a:r>
              <a:rPr lang="en-US" altLang="zh-CN" sz="2800" dirty="0">
                <a:solidFill>
                  <a:schemeClr val="accent2"/>
                </a:solidFill>
                <a:latin typeface="方正姚体" pitchFamily="2" charset="-122"/>
                <a:ea typeface="方正姚体" pitchFamily="2" charset="-122"/>
              </a:rPr>
              <a:t>main</a:t>
            </a:r>
            <a:r>
              <a:rPr lang="zh-CN" altLang="en-US" sz="2800" dirty="0">
                <a:solidFill>
                  <a:schemeClr val="accent2"/>
                </a:solidFill>
                <a:latin typeface="方正姚体" pitchFamily="2" charset="-122"/>
                <a:ea typeface="方正姚体" pitchFamily="2" charset="-122"/>
              </a:rPr>
              <a:t>函数的形参。</a:t>
            </a:r>
          </a:p>
          <a:p>
            <a:pPr algn="l">
              <a:lnSpc>
                <a:spcPct val="150000"/>
              </a:lnSpc>
              <a:buNone/>
            </a:pPr>
            <a:r>
              <a:rPr kumimoji="1" lang="en-US" altLang="zh-CN" sz="2800" dirty="0"/>
              <a:t>main</a:t>
            </a:r>
            <a:r>
              <a:rPr kumimoji="1" lang="zh-CN" altLang="en-US" sz="2800" dirty="0"/>
              <a:t>函数可以有参数，例如：</a:t>
            </a:r>
          </a:p>
          <a:p>
            <a:pPr algn="l">
              <a:lnSpc>
                <a:spcPct val="150000"/>
              </a:lnSpc>
              <a:buNone/>
            </a:pPr>
            <a:r>
              <a:rPr kumimoji="1" lang="zh-CN" altLang="en-US" sz="2800" dirty="0"/>
              <a:t>	</a:t>
            </a:r>
            <a:r>
              <a:rPr kumimoji="1" lang="en-US" altLang="zh-CN" sz="2800" dirty="0">
                <a:solidFill>
                  <a:srgbClr val="006600"/>
                </a:solidFill>
              </a:rPr>
              <a:t>void</a:t>
            </a:r>
            <a:r>
              <a:rPr kumimoji="1" lang="en-US" altLang="zh-CN" sz="2800" dirty="0"/>
              <a:t>    </a:t>
            </a:r>
            <a:r>
              <a:rPr kumimoji="1" lang="en-US" altLang="zh-CN" sz="2800" dirty="0">
                <a:solidFill>
                  <a:schemeClr val="accent2"/>
                </a:solidFill>
              </a:rPr>
              <a:t>main (</a:t>
            </a:r>
            <a:r>
              <a:rPr kumimoji="1" lang="en-US" altLang="zh-CN" sz="2800" dirty="0" err="1">
                <a:solidFill>
                  <a:srgbClr val="CC0000"/>
                </a:solidFill>
              </a:rPr>
              <a:t>argc</a:t>
            </a:r>
            <a:r>
              <a:rPr kumimoji="1" lang="zh-CN" altLang="en-US" sz="2800" dirty="0">
                <a:solidFill>
                  <a:srgbClr val="CC0000"/>
                </a:solidFill>
              </a:rPr>
              <a:t>，</a:t>
            </a:r>
            <a:r>
              <a:rPr kumimoji="1" lang="en-US" altLang="zh-CN" sz="2800" dirty="0" err="1">
                <a:solidFill>
                  <a:srgbClr val="CC0000"/>
                </a:solidFill>
              </a:rPr>
              <a:t>argv</a:t>
            </a:r>
            <a:r>
              <a:rPr kumimoji="1" lang="en-US" altLang="zh-CN" sz="2800" dirty="0">
                <a:solidFill>
                  <a:schemeClr val="accent2"/>
                </a:solidFill>
              </a:rPr>
              <a:t>)</a:t>
            </a:r>
          </a:p>
          <a:p>
            <a:pPr algn="l">
              <a:lnSpc>
                <a:spcPct val="150000"/>
              </a:lnSpc>
              <a:buNone/>
            </a:pPr>
            <a:r>
              <a:rPr kumimoji="1" lang="en-US" altLang="zh-CN" sz="2800" dirty="0" err="1"/>
              <a:t>argc</a:t>
            </a:r>
            <a:r>
              <a:rPr kumimoji="1" lang="zh-CN" altLang="en-US" sz="2800" dirty="0"/>
              <a:t>和</a:t>
            </a:r>
            <a:r>
              <a:rPr kumimoji="1" lang="en-US" altLang="zh-CN" sz="2800" dirty="0" err="1"/>
              <a:t>argv</a:t>
            </a:r>
            <a:r>
              <a:rPr kumimoji="1" lang="zh-CN" altLang="en-US" sz="2800" dirty="0"/>
              <a:t>就是</a:t>
            </a:r>
            <a:r>
              <a:rPr kumimoji="1" lang="en-US" altLang="zh-CN" sz="2800" dirty="0"/>
              <a:t>main</a:t>
            </a:r>
            <a:r>
              <a:rPr kumimoji="1" lang="zh-CN" altLang="en-US" sz="2800" dirty="0"/>
              <a:t>函数的形参。</a:t>
            </a:r>
          </a:p>
          <a:p>
            <a:pPr algn="l">
              <a:lnSpc>
                <a:spcPct val="150000"/>
              </a:lnSpc>
              <a:buNone/>
            </a:pPr>
            <a:r>
              <a:rPr kumimoji="1" lang="en-US" altLang="zh-CN" sz="2800" dirty="0"/>
              <a:t>main</a:t>
            </a:r>
            <a:r>
              <a:rPr kumimoji="1" lang="zh-CN" altLang="en-US" sz="2800" dirty="0"/>
              <a:t>函数是由系统调用的。当处于操作命令状态下，输入</a:t>
            </a:r>
            <a:r>
              <a:rPr kumimoji="1" lang="en-US" altLang="zh-CN" sz="2800" dirty="0"/>
              <a:t>main</a:t>
            </a:r>
            <a:r>
              <a:rPr kumimoji="1" lang="zh-CN" altLang="en-US" sz="2800" dirty="0"/>
              <a:t>所在的文件名</a:t>
            </a:r>
            <a:r>
              <a:rPr kumimoji="1" lang="en-US" altLang="zh-CN" sz="2800" dirty="0"/>
              <a:t>(</a:t>
            </a:r>
            <a:r>
              <a:rPr kumimoji="1" lang="zh-CN" altLang="en-US" sz="2800" dirty="0"/>
              <a:t>经过编译、连接后得到的可执行文件名</a:t>
            </a:r>
            <a:r>
              <a:rPr kumimoji="1" lang="en-US" altLang="zh-CN" sz="2800" dirty="0"/>
              <a:t>)</a:t>
            </a:r>
            <a:r>
              <a:rPr kumimoji="1" lang="zh-CN" altLang="en-US" sz="2800" dirty="0"/>
              <a:t>，系统就调用</a:t>
            </a:r>
            <a:r>
              <a:rPr kumimoji="1" lang="en-US" altLang="zh-CN" sz="2800" dirty="0"/>
              <a:t>main</a:t>
            </a:r>
            <a:r>
              <a:rPr kumimoji="1" lang="zh-CN" altLang="en-US" sz="2800" dirty="0"/>
              <a:t>函数。</a:t>
            </a:r>
            <a:endParaRPr kumimoji="1" lang="zh-CN" altLang="zh-C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4" name="灯片编号占位符 3"/>
          <p:cNvSpPr>
            <a:spLocks noGrp="1"/>
          </p:cNvSpPr>
          <p:nvPr>
            <p:ph type="sldNum" sz="quarter" idx="12"/>
          </p:nvPr>
        </p:nvSpPr>
        <p:spPr/>
        <p:txBody>
          <a:bodyPr/>
          <a:lstStyle/>
          <a:p>
            <a:fld id="{26E8369C-F7E5-4F62-973B-CA52AB4980D0}" type="slidenum">
              <a:rPr lang="en-US" altLang="zh-CN" smtClean="0"/>
              <a:pPr/>
              <a:t>9</a:t>
            </a:fld>
            <a:endParaRPr lang="en-US" altLang="zh-CN"/>
          </a:p>
        </p:txBody>
      </p:sp>
      <p:sp>
        <p:nvSpPr>
          <p:cNvPr id="5" name="Text Box 4"/>
          <p:cNvSpPr txBox="1">
            <a:spLocks noChangeArrowheads="1"/>
          </p:cNvSpPr>
          <p:nvPr/>
        </p:nvSpPr>
        <p:spPr bwMode="auto">
          <a:xfrm>
            <a:off x="539552" y="1495812"/>
            <a:ext cx="7992566" cy="4093428"/>
          </a:xfrm>
          <a:prstGeom prst="rect">
            <a:avLst/>
          </a:prstGeom>
          <a:noFill/>
          <a:ln w="9525">
            <a:noFill/>
            <a:miter lim="800000"/>
            <a:headEnd/>
            <a:tailEnd/>
          </a:ln>
          <a:effectLst/>
        </p:spPr>
        <p:txBody>
          <a:bodyPr wrap="square">
            <a:spAutoFit/>
          </a:bodyPr>
          <a:lstStyle/>
          <a:p>
            <a:pPr algn="l"/>
            <a:r>
              <a:rPr lang="zh-CN" altLang="en-US" sz="2000" b="0" dirty="0">
                <a:latin typeface="黑体" pitchFamily="2" charset="-122"/>
              </a:rPr>
              <a:t>如果有一个名</a:t>
            </a:r>
            <a:r>
              <a:rPr lang="zh-CN" altLang="en-US" sz="2000" b="0" dirty="0" smtClean="0">
                <a:latin typeface="黑体" pitchFamily="2" charset="-122"/>
              </a:rPr>
              <a:t>为</a:t>
            </a:r>
            <a:r>
              <a:rPr lang="en-US" altLang="zh-CN" sz="2000" b="0" dirty="0" smtClean="0">
                <a:latin typeface="黑体" pitchFamily="2" charset="-122"/>
              </a:rPr>
              <a:t>file</a:t>
            </a:r>
            <a:r>
              <a:rPr lang="zh-CN" altLang="en-US" sz="2000" b="0" dirty="0" smtClean="0">
                <a:latin typeface="黑体" pitchFamily="2" charset="-122"/>
              </a:rPr>
              <a:t>１</a:t>
            </a:r>
            <a:r>
              <a:rPr lang="zh-CN" altLang="en-US" sz="2000" b="0" dirty="0">
                <a:latin typeface="黑体" pitchFamily="2" charset="-122"/>
              </a:rPr>
              <a:t>的文件，它包含以下</a:t>
            </a:r>
            <a:r>
              <a:rPr lang="zh-CN" altLang="en-US" sz="2000" b="0" dirty="0" smtClean="0">
                <a:latin typeface="黑体" pitchFamily="2" charset="-122"/>
              </a:rPr>
              <a:t>的</a:t>
            </a:r>
            <a:r>
              <a:rPr lang="en-US" altLang="zh-CN" sz="2000" b="0" dirty="0" smtClean="0">
                <a:latin typeface="黑体" pitchFamily="2" charset="-122"/>
              </a:rPr>
              <a:t>main</a:t>
            </a:r>
            <a:r>
              <a:rPr lang="zh-CN" altLang="en-US" sz="2000" b="0" dirty="0" smtClean="0">
                <a:latin typeface="黑体" pitchFamily="2" charset="-122"/>
              </a:rPr>
              <a:t>函</a:t>
            </a:r>
            <a:r>
              <a:rPr lang="zh-CN" altLang="en-US" sz="2000" b="0" dirty="0">
                <a:latin typeface="黑体" pitchFamily="2" charset="-122"/>
              </a:rPr>
              <a:t>数</a:t>
            </a:r>
            <a:r>
              <a:rPr lang="en-US" altLang="zh-CN" sz="2000" b="0" dirty="0">
                <a:latin typeface="黑体" pitchFamily="2" charset="-122"/>
              </a:rPr>
              <a:t>:</a:t>
            </a:r>
          </a:p>
          <a:p>
            <a:pPr algn="l"/>
            <a:r>
              <a:rPr lang="en-US" altLang="zh-CN" sz="2000" b="0" dirty="0">
                <a:solidFill>
                  <a:srgbClr val="FF0000"/>
                </a:solidFill>
                <a:latin typeface="黑体" pitchFamily="2" charset="-122"/>
              </a:rPr>
              <a:t>void </a:t>
            </a:r>
            <a:r>
              <a:rPr lang="en-US" altLang="en-US" sz="2000" b="0" dirty="0">
                <a:solidFill>
                  <a:srgbClr val="FF0000"/>
                </a:solidFill>
                <a:latin typeface="黑体" pitchFamily="2" charset="-122"/>
              </a:rPr>
              <a:t>main(</a:t>
            </a:r>
            <a:r>
              <a:rPr lang="en-US" altLang="en-US" sz="2000" b="0" dirty="0" err="1">
                <a:solidFill>
                  <a:srgbClr val="FF0000"/>
                </a:solidFill>
                <a:latin typeface="黑体" pitchFamily="2" charset="-122"/>
              </a:rPr>
              <a:t>int</a:t>
            </a:r>
            <a:r>
              <a:rPr lang="en-US" altLang="en-US" sz="2000" b="0" dirty="0">
                <a:solidFill>
                  <a:srgbClr val="FF0000"/>
                </a:solidFill>
                <a:latin typeface="黑体" pitchFamily="2" charset="-122"/>
              </a:rPr>
              <a:t> </a:t>
            </a:r>
            <a:r>
              <a:rPr lang="en-US" altLang="en-US" sz="2000" b="0" dirty="0" err="1">
                <a:solidFill>
                  <a:srgbClr val="FF0000"/>
                </a:solidFill>
                <a:latin typeface="黑体" pitchFamily="2" charset="-122"/>
              </a:rPr>
              <a:t>argc，char</a:t>
            </a:r>
            <a:r>
              <a:rPr lang="en-US" altLang="en-US" sz="2000" b="0" dirty="0">
                <a:solidFill>
                  <a:srgbClr val="FF0000"/>
                </a:solidFill>
                <a:latin typeface="黑体" pitchFamily="2" charset="-122"/>
              </a:rPr>
              <a:t>  *</a:t>
            </a:r>
            <a:r>
              <a:rPr lang="en-US" altLang="en-US" sz="2000" b="0" dirty="0" err="1">
                <a:solidFill>
                  <a:srgbClr val="FF0000"/>
                </a:solidFill>
                <a:latin typeface="黑体" pitchFamily="2" charset="-122"/>
              </a:rPr>
              <a:t>argv</a:t>
            </a:r>
            <a:r>
              <a:rPr lang="en-US" altLang="en-US" sz="2000" b="0" dirty="0">
                <a:solidFill>
                  <a:srgbClr val="FF0000"/>
                </a:solidFill>
                <a:latin typeface="黑体" pitchFamily="2" charset="-122"/>
              </a:rPr>
              <a:t>[ ])</a:t>
            </a:r>
          </a:p>
          <a:p>
            <a:pPr algn="l"/>
            <a:r>
              <a:rPr lang="en-US" altLang="en-US" sz="2000" b="0" dirty="0">
                <a:solidFill>
                  <a:srgbClr val="FF0000"/>
                </a:solidFill>
                <a:latin typeface="黑体" pitchFamily="2" charset="-122"/>
              </a:rPr>
              <a:t>｛   while ( argc＞1)</a:t>
            </a:r>
          </a:p>
          <a:p>
            <a:pPr algn="l"/>
            <a:r>
              <a:rPr lang="en-US" altLang="en-US" sz="2000" b="0" dirty="0">
                <a:solidFill>
                  <a:srgbClr val="FF0000"/>
                </a:solidFill>
                <a:latin typeface="黑体" pitchFamily="2" charset="-122"/>
              </a:rPr>
              <a:t>       ｛   ++</a:t>
            </a:r>
            <a:r>
              <a:rPr lang="en-US" altLang="en-US" sz="2000" b="0" dirty="0" err="1">
                <a:solidFill>
                  <a:srgbClr val="FF0000"/>
                </a:solidFill>
                <a:latin typeface="黑体" pitchFamily="2" charset="-122"/>
              </a:rPr>
              <a:t>argv</a:t>
            </a:r>
            <a:r>
              <a:rPr lang="en-US" altLang="en-US" sz="2000" b="0" dirty="0">
                <a:solidFill>
                  <a:srgbClr val="FF0000"/>
                </a:solidFill>
                <a:latin typeface="黑体" pitchFamily="2" charset="-122"/>
              </a:rPr>
              <a:t>;</a:t>
            </a:r>
          </a:p>
          <a:p>
            <a:pPr algn="l"/>
            <a:r>
              <a:rPr lang="en-US" altLang="en-US" sz="2000" b="0" dirty="0">
                <a:solidFill>
                  <a:srgbClr val="FF0000"/>
                </a:solidFill>
                <a:latin typeface="黑体" pitchFamily="2" charset="-122"/>
              </a:rPr>
              <a:t>	  </a:t>
            </a:r>
            <a:r>
              <a:rPr lang="en-US" altLang="zh-CN" sz="2000" b="0" dirty="0">
                <a:solidFill>
                  <a:srgbClr val="FF0000"/>
                </a:solidFill>
                <a:latin typeface="黑体" pitchFamily="2" charset="-122"/>
              </a:rPr>
              <a:t>     </a:t>
            </a:r>
            <a:r>
              <a:rPr lang="en-US" altLang="en-US" sz="2000" b="0" dirty="0" err="1">
                <a:solidFill>
                  <a:srgbClr val="FF0000"/>
                </a:solidFill>
                <a:latin typeface="黑体" pitchFamily="2" charset="-122"/>
              </a:rPr>
              <a:t>printf</a:t>
            </a:r>
            <a:r>
              <a:rPr lang="en-US" altLang="en-US" sz="2000" b="0" dirty="0">
                <a:solidFill>
                  <a:srgbClr val="FF0000"/>
                </a:solidFill>
                <a:latin typeface="黑体" pitchFamily="2" charset="-122"/>
              </a:rPr>
              <a:t>(</a:t>
            </a:r>
            <a:r>
              <a:rPr lang="en-US" altLang="en-US" sz="2000" b="0" dirty="0">
                <a:solidFill>
                  <a:srgbClr val="FF0000"/>
                </a:solidFill>
                <a:latin typeface="Times New Roman"/>
              </a:rPr>
              <a:t>“</a:t>
            </a:r>
            <a:r>
              <a:rPr lang="en-US" altLang="en-US" sz="2000" b="0" dirty="0">
                <a:solidFill>
                  <a:srgbClr val="FF0000"/>
                </a:solidFill>
                <a:latin typeface="黑体" pitchFamily="2" charset="-122"/>
              </a:rPr>
              <a:t>%s\n</a:t>
            </a:r>
            <a:r>
              <a:rPr lang="en-US" altLang="en-US" sz="2000" b="0" dirty="0">
                <a:solidFill>
                  <a:srgbClr val="FF0000"/>
                </a:solidFill>
                <a:latin typeface="Times New Roman"/>
              </a:rPr>
              <a:t>”</a:t>
            </a:r>
            <a:r>
              <a:rPr lang="en-US" altLang="en-US" sz="2000" b="0" dirty="0">
                <a:solidFill>
                  <a:srgbClr val="FF0000"/>
                </a:solidFill>
                <a:latin typeface="黑体" pitchFamily="2" charset="-122"/>
              </a:rPr>
              <a:t>，* </a:t>
            </a:r>
            <a:r>
              <a:rPr lang="en-US" altLang="en-US" sz="2000" b="0" dirty="0" err="1">
                <a:solidFill>
                  <a:srgbClr val="FF0000"/>
                </a:solidFill>
                <a:latin typeface="黑体" pitchFamily="2" charset="-122"/>
              </a:rPr>
              <a:t>argv</a:t>
            </a:r>
            <a:r>
              <a:rPr lang="en-US" altLang="en-US" sz="2000" b="0" dirty="0">
                <a:solidFill>
                  <a:srgbClr val="FF0000"/>
                </a:solidFill>
                <a:latin typeface="黑体" pitchFamily="2" charset="-122"/>
              </a:rPr>
              <a:t>);</a:t>
            </a:r>
          </a:p>
          <a:p>
            <a:pPr algn="l"/>
            <a:r>
              <a:rPr lang="en-US" altLang="en-US" sz="2000" b="0" dirty="0">
                <a:solidFill>
                  <a:srgbClr val="FF0000"/>
                </a:solidFill>
                <a:latin typeface="黑体" pitchFamily="2" charset="-122"/>
              </a:rPr>
              <a:t>              - - </a:t>
            </a:r>
            <a:r>
              <a:rPr lang="en-US" altLang="en-US" sz="2000" b="0" dirty="0" err="1">
                <a:solidFill>
                  <a:srgbClr val="FF0000"/>
                </a:solidFill>
                <a:latin typeface="黑体" pitchFamily="2" charset="-122"/>
              </a:rPr>
              <a:t>argc</a:t>
            </a:r>
            <a:r>
              <a:rPr lang="en-US" altLang="en-US" sz="2000" b="0" dirty="0">
                <a:solidFill>
                  <a:srgbClr val="FF0000"/>
                </a:solidFill>
                <a:latin typeface="黑体" pitchFamily="2" charset="-122"/>
              </a:rPr>
              <a:t>;</a:t>
            </a:r>
          </a:p>
          <a:p>
            <a:pPr algn="l"/>
            <a:r>
              <a:rPr lang="en-US" altLang="en-US" sz="2000" b="0" dirty="0">
                <a:solidFill>
                  <a:srgbClr val="FF0000"/>
                </a:solidFill>
                <a:latin typeface="黑体" pitchFamily="2" charset="-122"/>
              </a:rPr>
              <a:t>        </a:t>
            </a:r>
            <a:r>
              <a:rPr lang="en-US" altLang="en-US" sz="2000" b="0" dirty="0" smtClean="0">
                <a:solidFill>
                  <a:srgbClr val="FF0000"/>
                </a:solidFill>
                <a:latin typeface="黑体" pitchFamily="2" charset="-122"/>
              </a:rPr>
              <a:t>｝</a:t>
            </a:r>
            <a:endParaRPr lang="en-US" altLang="en-US" sz="2000" b="0" dirty="0">
              <a:solidFill>
                <a:srgbClr val="FF0000"/>
              </a:solidFill>
              <a:latin typeface="黑体" pitchFamily="2" charset="-122"/>
            </a:endParaRPr>
          </a:p>
          <a:p>
            <a:pPr algn="l"/>
            <a:r>
              <a:rPr lang="en-US" altLang="en-US" sz="2000" b="0" dirty="0">
                <a:solidFill>
                  <a:srgbClr val="FF0000"/>
                </a:solidFill>
                <a:latin typeface="黑体" pitchFamily="2" charset="-122"/>
              </a:rPr>
              <a:t> ｝</a:t>
            </a:r>
          </a:p>
          <a:p>
            <a:pPr algn="l"/>
            <a:r>
              <a:rPr lang="zh-CN" altLang="en-US" sz="2000" b="0" dirty="0">
                <a:latin typeface="黑体" pitchFamily="2" charset="-122"/>
              </a:rPr>
              <a:t>在</a:t>
            </a:r>
            <a:r>
              <a:rPr lang="en-US" altLang="zh-CN" sz="2000" b="0" dirty="0">
                <a:latin typeface="黑体" pitchFamily="2" charset="-122"/>
              </a:rPr>
              <a:t>DOS</a:t>
            </a:r>
            <a:r>
              <a:rPr lang="zh-CN" altLang="en-US" sz="2000" b="0" dirty="0">
                <a:latin typeface="黑体" pitchFamily="2" charset="-122"/>
              </a:rPr>
              <a:t>命令状态下输入的命令行为</a:t>
            </a:r>
          </a:p>
          <a:p>
            <a:pPr algn="l"/>
            <a:r>
              <a:rPr lang="en-US" altLang="zh-CN" sz="2000" b="0" dirty="0">
                <a:solidFill>
                  <a:srgbClr val="FF0000"/>
                </a:solidFill>
                <a:latin typeface="黑体" pitchFamily="2" charset="-122"/>
              </a:rPr>
              <a:t>file1</a:t>
            </a:r>
            <a:r>
              <a:rPr lang="zh-CN" altLang="en-US" sz="2000" b="0" dirty="0">
                <a:solidFill>
                  <a:srgbClr val="FF0000"/>
                </a:solidFill>
                <a:latin typeface="黑体" pitchFamily="2" charset="-122"/>
              </a:rPr>
              <a:t>　</a:t>
            </a:r>
            <a:r>
              <a:rPr lang="en-US" altLang="zh-CN" sz="2000" b="0" dirty="0">
                <a:solidFill>
                  <a:srgbClr val="FF0000"/>
                </a:solidFill>
                <a:latin typeface="黑体" pitchFamily="2" charset="-122"/>
              </a:rPr>
              <a:t>China</a:t>
            </a:r>
            <a:r>
              <a:rPr lang="zh-CN" altLang="en-US" sz="2000" b="0" dirty="0">
                <a:solidFill>
                  <a:srgbClr val="FF0000"/>
                </a:solidFill>
                <a:latin typeface="黑体" pitchFamily="2" charset="-122"/>
              </a:rPr>
              <a:t>　</a:t>
            </a:r>
            <a:r>
              <a:rPr lang="en-US" altLang="zh-CN" sz="2000" b="0" dirty="0">
                <a:solidFill>
                  <a:srgbClr val="FF0000"/>
                </a:solidFill>
                <a:latin typeface="黑体" pitchFamily="2" charset="-122"/>
              </a:rPr>
              <a:t>Beijing</a:t>
            </a:r>
          </a:p>
          <a:p>
            <a:pPr algn="l"/>
            <a:r>
              <a:rPr lang="zh-CN" altLang="en-US" sz="2000" b="0" dirty="0">
                <a:latin typeface="黑体" pitchFamily="2" charset="-122"/>
              </a:rPr>
              <a:t>则执行以上命令行将会输出以下信息：</a:t>
            </a:r>
          </a:p>
          <a:p>
            <a:pPr algn="l"/>
            <a:r>
              <a:rPr lang="en-US" altLang="zh-CN" sz="2000" b="0" dirty="0">
                <a:solidFill>
                  <a:srgbClr val="FF0000"/>
                </a:solidFill>
                <a:latin typeface="黑体" pitchFamily="2" charset="-122"/>
              </a:rPr>
              <a:t>China</a:t>
            </a:r>
          </a:p>
          <a:p>
            <a:pPr algn="l"/>
            <a:r>
              <a:rPr lang="en-US" altLang="zh-CN" sz="2000" b="0" dirty="0">
                <a:solidFill>
                  <a:srgbClr val="FF0000"/>
                </a:solidFill>
                <a:latin typeface="黑体" pitchFamily="2" charset="-122"/>
              </a:rPr>
              <a:t>Beijing</a:t>
            </a:r>
          </a:p>
        </p:txBody>
      </p:sp>
      <p:sp>
        <p:nvSpPr>
          <p:cNvPr id="6" name="Rectangle 6"/>
          <p:cNvSpPr>
            <a:spLocks noChangeArrowheads="1"/>
          </p:cNvSpPr>
          <p:nvPr/>
        </p:nvSpPr>
        <p:spPr bwMode="auto">
          <a:xfrm>
            <a:off x="539552" y="5733256"/>
            <a:ext cx="8280920" cy="784830"/>
          </a:xfrm>
          <a:prstGeom prst="rect">
            <a:avLst/>
          </a:prstGeom>
          <a:solidFill>
            <a:srgbClr val="006600"/>
          </a:solidFill>
          <a:ln w="9525">
            <a:noFill/>
            <a:miter lim="800000"/>
            <a:headEnd/>
            <a:tailEnd/>
          </a:ln>
          <a:effectLst/>
        </p:spPr>
        <p:txBody>
          <a:bodyPr wrap="square">
            <a:spAutoFit/>
          </a:bodyPr>
          <a:lstStyle/>
          <a:p>
            <a:pPr algn="l">
              <a:spcBef>
                <a:spcPct val="50000"/>
              </a:spcBef>
            </a:pPr>
            <a:r>
              <a:rPr lang="en-US" altLang="zh-CN" dirty="0" err="1">
                <a:solidFill>
                  <a:schemeClr val="bg1"/>
                </a:solidFill>
              </a:rPr>
              <a:t>argc</a:t>
            </a:r>
            <a:r>
              <a:rPr lang="zh-CN" altLang="en-US" dirty="0">
                <a:solidFill>
                  <a:schemeClr val="bg1"/>
                </a:solidFill>
              </a:rPr>
              <a:t>：命令行中参数的个数，包括文件名“</a:t>
            </a:r>
            <a:r>
              <a:rPr lang="en-US" altLang="zh-CN" dirty="0">
                <a:solidFill>
                  <a:schemeClr val="bg1"/>
                </a:solidFill>
              </a:rPr>
              <a:t>file1”</a:t>
            </a:r>
            <a:r>
              <a:rPr lang="zh-CN" altLang="en-US" dirty="0">
                <a:solidFill>
                  <a:schemeClr val="bg1"/>
                </a:solidFill>
              </a:rPr>
              <a:t>。</a:t>
            </a:r>
          </a:p>
          <a:p>
            <a:pPr algn="l">
              <a:spcBef>
                <a:spcPct val="50000"/>
              </a:spcBef>
            </a:pPr>
            <a:r>
              <a:rPr lang="en-US" altLang="zh-CN" dirty="0" err="1">
                <a:solidFill>
                  <a:schemeClr val="bg1"/>
                </a:solidFill>
              </a:rPr>
              <a:t>argv</a:t>
            </a:r>
            <a:r>
              <a:rPr lang="zh-CN" altLang="en-US" dirty="0">
                <a:solidFill>
                  <a:schemeClr val="bg1"/>
                </a:solidFill>
              </a:rPr>
              <a:t>：指向字符串的指针数组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C7EDC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3674</TotalTime>
  <Words>1593</Words>
  <Application>Microsoft Office PowerPoint</Application>
  <PresentationFormat>全屏显示(4:3)</PresentationFormat>
  <Paragraphs>179</Paragraphs>
  <Slides>21</Slides>
  <Notes>0</Notes>
  <HiddenSlides>0</HiddenSlides>
  <MMClips>0</MMClips>
  <ScaleCrop>false</ScaleCrop>
  <HeadingPairs>
    <vt:vector size="4" baseType="variant">
      <vt:variant>
        <vt:lpstr>主题</vt:lpstr>
      </vt:variant>
      <vt:variant>
        <vt:i4>1</vt:i4>
      </vt:variant>
      <vt:variant>
        <vt:lpstr>幻灯片标题</vt:lpstr>
      </vt:variant>
      <vt:variant>
        <vt:i4>21</vt:i4>
      </vt:variant>
    </vt:vector>
  </HeadingPairs>
  <TitlesOfParts>
    <vt:vector size="22" baseType="lpstr">
      <vt:lpstr>Office 主题</vt:lpstr>
      <vt:lpstr>幻灯片 1</vt:lpstr>
      <vt:lpstr>《指向指针的指针》提纲</vt:lpstr>
      <vt:lpstr>一、教学目标</vt:lpstr>
      <vt:lpstr>二、问题引导</vt:lpstr>
      <vt:lpstr>幻灯片 5</vt:lpstr>
      <vt:lpstr>使用指向指针的指针</vt:lpstr>
      <vt:lpstr>一个指针数组的元素指向整型数据的例子</vt:lpstr>
      <vt:lpstr>指针数组作main函数的形参</vt:lpstr>
      <vt:lpstr>幻灯片 9</vt:lpstr>
      <vt:lpstr>有关指针的数据类型和指针运算的小结</vt:lpstr>
      <vt:lpstr>指针运算小结</vt:lpstr>
      <vt:lpstr>2.指针变量赋值</vt:lpstr>
      <vt:lpstr>3.指针变量 p=NULL</vt:lpstr>
      <vt:lpstr>幻灯片 14</vt:lpstr>
      <vt:lpstr>幻灯片 15</vt:lpstr>
      <vt:lpstr>Void 指针类型</vt:lpstr>
      <vt:lpstr>幻灯片 17</vt:lpstr>
      <vt:lpstr>幻灯片 18</vt:lpstr>
      <vt:lpstr>幻灯片 19</vt:lpstr>
      <vt:lpstr>三、小结</vt:lpstr>
      <vt:lpstr>幻灯片 21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华南师范大学 曾碧卿(软件学院)</dc:creator>
  <cp:lastModifiedBy>Administrator</cp:lastModifiedBy>
  <cp:revision>319</cp:revision>
  <dcterms:created xsi:type="dcterms:W3CDTF">2004-11-26T05:12:32Z</dcterms:created>
  <dcterms:modified xsi:type="dcterms:W3CDTF">2016-12-11T14:11:12Z</dcterms:modified>
</cp:coreProperties>
</file>