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40"/>
  </p:notesMasterIdLst>
  <p:handoutMasterIdLst>
    <p:handoutMasterId r:id="rId41"/>
  </p:handoutMasterIdLst>
  <p:sldIdLst>
    <p:sldId id="295" r:id="rId2"/>
    <p:sldId id="369" r:id="rId3"/>
    <p:sldId id="294" r:id="rId4"/>
    <p:sldId id="296" r:id="rId5"/>
    <p:sldId id="364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370" r:id="rId38"/>
    <p:sldId id="371" r:id="rId3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F1"/>
    <a:srgbClr val="0000FF"/>
    <a:srgbClr val="FF0000"/>
    <a:srgbClr val="DEEE12"/>
    <a:srgbClr val="00FF00"/>
    <a:srgbClr val="0000CC"/>
    <a:srgbClr val="000000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04150F96-6B00-42F6-9C63-E6D241ABDF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1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EAD1E824-6650-4D57-9198-3CBE312EC4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99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3CBB-EBE9-419F-BDAC-02D037E866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969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77-8195-4C54-BF77-20E0251C1AC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97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EFB8-EB80-470D-B4FD-A927594FF60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3676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67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6220-C61B-4741-9AD1-D0CD4ECB1DA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11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062B-0F3E-4BDD-B129-4A06062AE83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7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4A0-FCA0-4924-93EC-48B4CD37589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813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FDA3-458C-460F-8967-38FD757E3E9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0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85FF-4FA9-4C93-8100-F6627A8D7A1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90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5C01-1B19-4A41-B69A-D394B80E5A6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78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7B4-4EA4-453E-8141-D3D548A4342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610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 altLang="en-US" dirty="0" smtClean="0"/>
              <a:t>华南师范大学 软件学院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EFB8-EB80-470D-B4FD-A927594FF60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7" name="Picture 9" descr="GIF-395"/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950" y="404813"/>
            <a:ext cx="90360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948264" y="26988"/>
            <a:ext cx="2232249" cy="3778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>
              <a:spcBef>
                <a:spcPct val="20000"/>
              </a:spcBef>
              <a:defRPr/>
            </a:pPr>
            <a:r>
              <a:rPr kumimoji="1" lang="en-US" altLang="zh-CN" sz="2000" b="0" dirty="0">
                <a:latin typeface="华文楷体" pitchFamily="2" charset="-122"/>
                <a:ea typeface="华文楷体" pitchFamily="2" charset="-122"/>
              </a:rPr>
              <a:t>C</a:t>
            </a:r>
            <a:r>
              <a:rPr kumimoji="1" lang="zh-CN" altLang="en-US" sz="2000" b="0" dirty="0">
                <a:latin typeface="华文楷体" pitchFamily="2" charset="-122"/>
                <a:ea typeface="华文楷体" pitchFamily="2" charset="-122"/>
              </a:rPr>
              <a:t>语言</a:t>
            </a:r>
            <a:r>
              <a:rPr kumimoji="1" lang="zh-CN" altLang="en-US" sz="2000" b="0" dirty="0" smtClean="0">
                <a:latin typeface="华文楷体" pitchFamily="2" charset="-122"/>
                <a:ea typeface="华文楷体" pitchFamily="2" charset="-122"/>
              </a:rPr>
              <a:t>程序设计</a:t>
            </a:r>
            <a:endParaRPr kumimoji="1" lang="zh-CN" altLang="en-US" sz="2000" b="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 userDrawn="1"/>
        </p:nvSpPr>
        <p:spPr bwMode="auto">
          <a:xfrm>
            <a:off x="179388" y="0"/>
            <a:ext cx="5472732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kern="1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C</a:t>
            </a:r>
            <a:r>
              <a:rPr lang="zh-CN" altLang="en-US" sz="3600" kern="1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语言上机调试步骤与方法</a:t>
            </a:r>
            <a:endParaRPr lang="zh-CN" altLang="en-US" sz="3600" kern="10" dirty="0">
              <a:ln w="12700" cap="sq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 flipV="1">
            <a:off x="611188" y="1268413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6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1E6AC9-D914-4D2A-9DA6-36AAAF183683}" type="slidenum">
              <a:rPr lang="en-US" altLang="zh-CN" b="0"/>
              <a:pPr eaLnBrk="1" hangingPunct="1"/>
              <a:t>1</a:t>
            </a:fld>
            <a:endParaRPr lang="en-US" altLang="zh-CN" b="0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539552" y="1172325"/>
            <a:ext cx="7848202" cy="18002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kern="10" dirty="0" smtClean="0">
                <a:ln w="19050" cap="sq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C</a:t>
            </a:r>
            <a:r>
              <a:rPr lang="zh-CN" altLang="en-US" sz="3600" kern="10" dirty="0" smtClean="0">
                <a:ln w="19050" cap="sq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语言上机调试步骤与方法</a:t>
            </a:r>
            <a:endParaRPr lang="zh-CN" altLang="en-US" sz="3600" kern="10" dirty="0">
              <a:ln w="19050" cap="sq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45828" y="4609703"/>
            <a:ext cx="265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软件学院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3928" y="4581128"/>
            <a:ext cx="4032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曾碧卿  教授</a:t>
            </a:r>
          </a:p>
        </p:txBody>
      </p:sp>
      <p:pic>
        <p:nvPicPr>
          <p:cNvPr id="7" name="Picture 5" descr="欢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59920"/>
            <a:ext cx="1871985" cy="12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3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2512" y="566063"/>
            <a:ext cx="89646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一</a:t>
            </a:r>
            <a:r>
              <a:rPr lang="en-US" altLang="zh-CN" sz="3200" b="1" dirty="0">
                <a:solidFill>
                  <a:srgbClr val="FF0000"/>
                </a:solidFill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</a:rPr>
              <a:t>单步调试</a:t>
            </a:r>
            <a:r>
              <a:rPr lang="en-US" altLang="zh-CN" sz="3200" b="1" dirty="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   </a:t>
            </a:r>
            <a:r>
              <a:rPr lang="zh-CN" altLang="en-US" sz="3200" dirty="0">
                <a:solidFill>
                  <a:srgbClr val="FF0000"/>
                </a:solidFill>
              </a:rPr>
              <a:t>主要是解决程序的逻辑错误</a:t>
            </a:r>
            <a:r>
              <a:rPr lang="en-US" altLang="zh-CN" sz="3200" dirty="0">
                <a:solidFill>
                  <a:srgbClr val="FF0000"/>
                </a:solidFill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      </a:t>
            </a:r>
            <a:r>
              <a:rPr lang="zh-CN" altLang="en-US" sz="3200" dirty="0">
                <a:solidFill>
                  <a:srgbClr val="FF0000"/>
                </a:solidFill>
              </a:rPr>
              <a:t>运行结果与期望值不一致</a:t>
            </a:r>
            <a:r>
              <a:rPr lang="en-US" altLang="zh-CN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8135938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636838"/>
            <a:ext cx="5867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rgbClr val="0067F1"/>
                </a:solidFill>
              </a:rPr>
              <a:t>开始单步调试</a:t>
            </a:r>
            <a:r>
              <a:rPr lang="en-US" altLang="zh-CN" sz="2800" b="1" dirty="0">
                <a:solidFill>
                  <a:srgbClr val="0067F1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67F1"/>
                </a:solidFill>
              </a:rPr>
              <a:t>   </a:t>
            </a:r>
            <a:r>
              <a:rPr lang="zh-CN" altLang="en-US" sz="2800" b="1" dirty="0">
                <a:solidFill>
                  <a:srgbClr val="0067F1"/>
                </a:solidFill>
                <a:latin typeface="Times New Roman" panose="02020603050405020304" pitchFamily="18" charset="0"/>
              </a:rPr>
              <a:t>单击”单步执行”</a:t>
            </a:r>
            <a:r>
              <a:rPr lang="en-US" altLang="zh-CN" sz="2800" b="1" dirty="0">
                <a:solidFill>
                  <a:srgbClr val="0067F1"/>
                </a:solidFill>
              </a:rPr>
              <a:t>(Step Over(F10))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76600" y="4652963"/>
            <a:ext cx="574675" cy="1008062"/>
          </a:xfrm>
          <a:prstGeom prst="ellipse">
            <a:avLst/>
          </a:prstGeom>
          <a:noFill/>
          <a:ln w="28575">
            <a:solidFill>
              <a:srgbClr val="CC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73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478"/>
            <a:ext cx="8820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8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488238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704137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51050" y="0"/>
            <a:ext cx="3241675" cy="1196975"/>
          </a:xfrm>
          <a:prstGeom prst="wedgeRoundRectCallout">
            <a:avLst>
              <a:gd name="adj1" fmla="val 66894"/>
              <a:gd name="adj2" fmla="val 10477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 b="1">
                <a:solidFill>
                  <a:srgbClr val="003300"/>
                </a:solidFill>
              </a:rPr>
              <a:t>  </a:t>
            </a:r>
            <a:r>
              <a:rPr lang="zh-CN" altLang="en-US" sz="2400" b="1">
                <a:solidFill>
                  <a:srgbClr val="003300"/>
                </a:solidFill>
              </a:rPr>
              <a:t>当运行到输入语句时</a:t>
            </a:r>
            <a:r>
              <a:rPr lang="en-US" altLang="zh-CN" sz="2400" b="1">
                <a:solidFill>
                  <a:srgbClr val="003300"/>
                </a:solidFill>
              </a:rPr>
              <a:t>,</a:t>
            </a:r>
            <a:r>
              <a:rPr lang="zh-CN" altLang="en-US" sz="2400" b="1">
                <a:solidFill>
                  <a:srgbClr val="003300"/>
                </a:solidFill>
              </a:rPr>
              <a:t>任务标上会出现小图标</a:t>
            </a:r>
            <a:r>
              <a:rPr lang="en-US" altLang="zh-CN" sz="2400" b="1">
                <a:solidFill>
                  <a:srgbClr val="003300"/>
                </a:solidFill>
              </a:rPr>
              <a:t>. </a:t>
            </a:r>
            <a:r>
              <a:rPr lang="zh-CN" altLang="en-US" sz="2400" b="1">
                <a:solidFill>
                  <a:srgbClr val="003300"/>
                </a:solidFill>
              </a:rPr>
              <a:t>点击之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00338" y="4292600"/>
            <a:ext cx="3241675" cy="574675"/>
          </a:xfrm>
          <a:prstGeom prst="wedgeRoundRectCallout">
            <a:avLst>
              <a:gd name="adj1" fmla="val -76495"/>
              <a:gd name="adj2" fmla="val -23314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在输入窗口输入数据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06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20688"/>
            <a:ext cx="5867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6600"/>
                </a:solidFill>
              </a:rPr>
              <a:t>2.  </a:t>
            </a:r>
            <a:r>
              <a:rPr lang="zh-CN" altLang="en-US" sz="2800" b="1" dirty="0">
                <a:solidFill>
                  <a:srgbClr val="FF6600"/>
                </a:solidFill>
              </a:rPr>
              <a:t>停止调试</a:t>
            </a:r>
            <a:r>
              <a:rPr lang="en-US" altLang="zh-CN" sz="2800" b="1" dirty="0">
                <a:solidFill>
                  <a:srgbClr val="FF66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6600"/>
                </a:solidFill>
              </a:rPr>
              <a:t>   </a:t>
            </a:r>
            <a:r>
              <a:rPr lang="zh-CN" altLang="en-US" sz="2800" b="1" dirty="0"/>
              <a:t>单击”终止调试”</a:t>
            </a:r>
            <a:r>
              <a:rPr lang="en-US" altLang="zh-CN" sz="2800" b="1" dirty="0"/>
              <a:t>(Stop </a:t>
            </a:r>
            <a:r>
              <a:rPr lang="en-US" altLang="zh-CN" sz="2800" b="1" dirty="0" err="1"/>
              <a:t>Debuging</a:t>
            </a:r>
            <a:r>
              <a:rPr lang="en-US" altLang="zh-CN" sz="2800" b="1" dirty="0"/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4213" y="2708275"/>
            <a:ext cx="574675" cy="1008063"/>
          </a:xfrm>
          <a:prstGeom prst="ellipse">
            <a:avLst/>
          </a:prstGeom>
          <a:noFill/>
          <a:ln w="28575">
            <a:solidFill>
              <a:srgbClr val="CC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051050" y="4508500"/>
            <a:ext cx="1584325" cy="574675"/>
          </a:xfrm>
          <a:prstGeom prst="wedgeRoundRectCallout">
            <a:avLst>
              <a:gd name="adj1" fmla="val -104208"/>
              <a:gd name="adj2" fmla="val -23314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终止调试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90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二</a:t>
            </a:r>
            <a:r>
              <a:rPr lang="en-US" altLang="zh-CN" sz="3200" b="1" dirty="0">
                <a:solidFill>
                  <a:srgbClr val="FF0000"/>
                </a:solidFill>
              </a:rPr>
              <a:t>. </a:t>
            </a:r>
            <a:r>
              <a:rPr lang="zh-CN" altLang="en-US" sz="3200" b="1" dirty="0">
                <a:solidFill>
                  <a:srgbClr val="FF0000"/>
                </a:solidFill>
              </a:rPr>
              <a:t>设置断点调试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90638"/>
            <a:ext cx="91440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dirty="0">
                <a:solidFill>
                  <a:schemeClr val="folHlink"/>
                </a:solidFill>
              </a:rPr>
              <a:t>调试程序示例</a:t>
            </a:r>
            <a:r>
              <a:rPr lang="en-US" altLang="zh-CN" sz="2800" dirty="0">
                <a:solidFill>
                  <a:schemeClr val="folHlink"/>
                </a:solidFill>
              </a:rPr>
              <a:t>2: </a:t>
            </a:r>
            <a:r>
              <a:rPr lang="zh-CN" altLang="en-US" sz="2800" dirty="0">
                <a:solidFill>
                  <a:schemeClr val="folHlink"/>
                </a:solidFill>
              </a:rPr>
              <a:t>计算累加和，程序有错</a:t>
            </a:r>
            <a:r>
              <a:rPr lang="zh-CN" altLang="en-US" sz="2800" dirty="0" smtClean="0">
                <a:solidFill>
                  <a:schemeClr val="folHlink"/>
                </a:solidFill>
              </a:rPr>
              <a:t>。</a:t>
            </a:r>
            <a:endParaRPr lang="zh-CN" altLang="en-US" sz="2800" dirty="0"/>
          </a:p>
          <a:p>
            <a:pPr algn="l"/>
            <a:r>
              <a:rPr lang="en-US" altLang="zh-CN" sz="2800" dirty="0"/>
              <a:t>#include&lt;</a:t>
            </a:r>
            <a:r>
              <a:rPr lang="en-US" altLang="zh-CN" sz="2800" dirty="0" err="1"/>
              <a:t>stdio.h</a:t>
            </a:r>
            <a:r>
              <a:rPr lang="en-US" altLang="zh-CN" sz="2800" dirty="0"/>
              <a:t>&gt;</a:t>
            </a:r>
          </a:p>
          <a:p>
            <a:pPr algn="l"/>
            <a:r>
              <a:rPr lang="en-US" altLang="zh-CN" sz="2800" dirty="0"/>
              <a:t>void main()</a:t>
            </a:r>
          </a:p>
          <a:p>
            <a:pPr algn="l"/>
            <a:r>
              <a:rPr lang="en-US" altLang="zh-CN" sz="2800" dirty="0"/>
              <a:t>{</a:t>
            </a:r>
          </a:p>
          <a:p>
            <a:pPr algn="l"/>
            <a:r>
              <a:rPr lang="en-US" altLang="zh-CN" sz="2800" dirty="0"/>
              <a:t>    </a:t>
            </a:r>
            <a:r>
              <a:rPr lang="en-US" altLang="zh-CN" sz="2800" dirty="0" err="1"/>
              <a:t>int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i,sum</a:t>
            </a:r>
            <a:r>
              <a:rPr lang="en-US" altLang="zh-CN" sz="2800" dirty="0"/>
              <a:t>;</a:t>
            </a:r>
          </a:p>
          <a:p>
            <a:pPr algn="l"/>
            <a:r>
              <a:rPr lang="en-US" altLang="zh-CN" sz="2800" dirty="0"/>
              <a:t>    for(</a:t>
            </a:r>
            <a:r>
              <a:rPr lang="en-US" altLang="zh-CN" sz="2800" dirty="0" err="1"/>
              <a:t>i</a:t>
            </a:r>
            <a:r>
              <a:rPr lang="en-US" altLang="zh-CN" sz="2800" dirty="0"/>
              <a:t>=1;i&lt;=100;i++)</a:t>
            </a:r>
          </a:p>
          <a:p>
            <a:pPr algn="l"/>
            <a:r>
              <a:rPr lang="en-US" altLang="zh-CN" sz="2800" dirty="0"/>
              <a:t>        sum=</a:t>
            </a:r>
            <a:r>
              <a:rPr lang="en-US" altLang="zh-CN" sz="2800" dirty="0" err="1"/>
              <a:t>sum+i</a:t>
            </a:r>
            <a:r>
              <a:rPr lang="en-US" altLang="zh-CN" sz="2800" dirty="0"/>
              <a:t>;</a:t>
            </a:r>
          </a:p>
          <a:p>
            <a:pPr algn="l"/>
            <a:endParaRPr lang="en-US" altLang="zh-CN" sz="2800" dirty="0"/>
          </a:p>
          <a:p>
            <a:pPr algn="l"/>
            <a:r>
              <a:rPr lang="en-US" altLang="zh-CN" sz="2800" dirty="0"/>
              <a:t>     </a:t>
            </a:r>
            <a:r>
              <a:rPr lang="en-US" altLang="zh-CN" sz="2800" dirty="0" err="1"/>
              <a:t>printf</a:t>
            </a:r>
            <a:r>
              <a:rPr lang="en-US" altLang="zh-CN" sz="2800" dirty="0"/>
              <a:t>("sum=%d\</a:t>
            </a:r>
            <a:r>
              <a:rPr lang="en-US" altLang="zh-CN" sz="2800" dirty="0" err="1"/>
              <a:t>n",sum</a:t>
            </a:r>
            <a:r>
              <a:rPr lang="en-US" altLang="zh-CN" sz="2800" dirty="0"/>
              <a:t>);</a:t>
            </a:r>
          </a:p>
          <a:p>
            <a:pPr algn="l"/>
            <a:r>
              <a:rPr lang="en-US" altLang="zh-CN" sz="2800" dirty="0"/>
              <a:t>}</a:t>
            </a:r>
          </a:p>
          <a:p>
            <a:pPr algn="l">
              <a:spcBef>
                <a:spcPct val="50000"/>
              </a:spcBef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262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844824"/>
            <a:ext cx="8208962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6388" y="693886"/>
            <a:ext cx="7777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排除语法错误，运行后发现其结果显然不对。</a:t>
            </a:r>
          </a:p>
        </p:txBody>
      </p:sp>
    </p:spTree>
    <p:extLst>
      <p:ext uri="{BB962C8B-B14F-4D97-AF65-F5344CB8AC3E}">
        <p14:creationId xmlns:p14="http://schemas.microsoft.com/office/powerpoint/2010/main" val="96676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2" y="1327151"/>
            <a:ext cx="6953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980" y="750889"/>
            <a:ext cx="5040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如下图所示，设置一断点。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559117" y="2624139"/>
            <a:ext cx="2447925" cy="1727200"/>
            <a:chOff x="3425" y="1525"/>
            <a:chExt cx="1542" cy="108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425" y="1525"/>
              <a:ext cx="272" cy="453"/>
            </a:xfrm>
            <a:prstGeom prst="ellipse">
              <a:avLst/>
            </a:prstGeom>
            <a:noFill/>
            <a:ln w="28575">
              <a:solidFill>
                <a:srgbClr val="CC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606" y="2160"/>
              <a:ext cx="1361" cy="453"/>
            </a:xfrm>
            <a:prstGeom prst="wedgeRoundRectCallout">
              <a:avLst>
                <a:gd name="adj1" fmla="val -44931"/>
                <a:gd name="adj2" fmla="val -94148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b="1">
                  <a:solidFill>
                    <a:srgbClr val="003300"/>
                  </a:solidFill>
                </a:rPr>
                <a:t>  </a:t>
              </a:r>
              <a:r>
                <a:rPr lang="zh-CN" altLang="en-US" b="1">
                  <a:solidFill>
                    <a:srgbClr val="003300"/>
                  </a:solidFill>
                </a:rPr>
                <a:t>使用此按钮，</a:t>
              </a:r>
              <a:br>
                <a:rPr lang="zh-CN" altLang="en-US" b="1">
                  <a:solidFill>
                    <a:srgbClr val="003300"/>
                  </a:solidFill>
                </a:rPr>
              </a:br>
              <a:r>
                <a:rPr lang="zh-CN" altLang="en-US" b="1">
                  <a:solidFill>
                    <a:srgbClr val="003300"/>
                  </a:solidFill>
                </a:rPr>
                <a:t>运行到断点处</a:t>
              </a:r>
              <a:r>
                <a:rPr lang="en-US" altLang="zh-CN" b="1">
                  <a:solidFill>
                    <a:srgbClr val="003300"/>
                  </a:solidFill>
                </a:rPr>
                <a:t>.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58667" y="3703639"/>
            <a:ext cx="43180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3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243"/>
            <a:ext cx="78676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5916" y="2416281"/>
            <a:ext cx="3168650" cy="863600"/>
          </a:xfrm>
          <a:prstGeom prst="wedgeRoundRectCallout">
            <a:avLst>
              <a:gd name="adj1" fmla="val -63676"/>
              <a:gd name="adj2" fmla="val 164338"/>
              <a:gd name="adj3" fmla="val 16667"/>
            </a:avLst>
          </a:prstGeom>
          <a:solidFill>
            <a:srgbClr val="CC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 b="1">
                <a:solidFill>
                  <a:srgbClr val="003300"/>
                </a:solidFill>
              </a:rPr>
              <a:t>  </a:t>
            </a:r>
            <a:r>
              <a:rPr lang="zh-CN" altLang="en-US" sz="2400" b="1">
                <a:solidFill>
                  <a:srgbClr val="003300"/>
                </a:solidFill>
              </a:rPr>
              <a:t>在变量窗口发现</a:t>
            </a:r>
            <a:r>
              <a:rPr lang="en-US" altLang="zh-CN" sz="2400" b="1">
                <a:solidFill>
                  <a:srgbClr val="003300"/>
                </a:solidFill>
              </a:rPr>
              <a:t>sum</a:t>
            </a:r>
            <a:r>
              <a:rPr lang="zh-CN" altLang="en-US" sz="2400" b="1">
                <a:solidFill>
                  <a:srgbClr val="003300"/>
                </a:solidFill>
              </a:rPr>
              <a:t>的值有问题！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93933" y="3645799"/>
            <a:ext cx="3240087" cy="1066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00"/>
                </a:solidFill>
              </a:rPr>
              <a:t>这时应想到是变量没赋初值</a:t>
            </a:r>
            <a:r>
              <a:rPr lang="zh-CN" altLang="en-US" dirty="0">
                <a:solidFill>
                  <a:srgbClr val="003300"/>
                </a:solidFill>
              </a:rPr>
              <a:t>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6304068"/>
            <a:ext cx="6697663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</a:rPr>
              <a:t>注：如果程序代码多，可设多个断点，。</a:t>
            </a:r>
          </a:p>
        </p:txBody>
      </p:sp>
    </p:spTree>
    <p:extLst>
      <p:ext uri="{BB962C8B-B14F-4D97-AF65-F5344CB8AC3E}">
        <p14:creationId xmlns:p14="http://schemas.microsoft.com/office/powerpoint/2010/main" val="282410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19</a:t>
            </a:fld>
            <a:endParaRPr lang="en-US" altLang="zh-CN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36613"/>
            <a:ext cx="8316416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folHlink"/>
                </a:solidFill>
              </a:rPr>
              <a:t>调试程序示例</a:t>
            </a:r>
            <a:r>
              <a:rPr lang="en-US" altLang="zh-CN" sz="2800" dirty="0">
                <a:solidFill>
                  <a:schemeClr val="folHlink"/>
                </a:solidFill>
              </a:rPr>
              <a:t>2: </a:t>
            </a:r>
            <a:endParaRPr lang="en-US" altLang="zh-CN" sz="2800" dirty="0" smtClean="0">
              <a:solidFill>
                <a:schemeClr val="folHlink"/>
              </a:solidFill>
            </a:endParaRPr>
          </a:p>
          <a:p>
            <a:pPr algn="l"/>
            <a:r>
              <a:rPr lang="zh-CN" altLang="en-US" sz="2800" dirty="0" smtClean="0">
                <a:solidFill>
                  <a:schemeClr val="accent1"/>
                </a:solidFill>
              </a:rPr>
              <a:t>输入</a:t>
            </a:r>
            <a:r>
              <a:rPr lang="zh-CN" altLang="en-US" sz="2800" dirty="0">
                <a:solidFill>
                  <a:schemeClr val="accent1"/>
                </a:solidFill>
              </a:rPr>
              <a:t>一个</a:t>
            </a:r>
            <a:r>
              <a:rPr lang="en-US" altLang="zh-CN" sz="2800" dirty="0">
                <a:solidFill>
                  <a:schemeClr val="accent1"/>
                </a:solidFill>
              </a:rPr>
              <a:t>5~10</a:t>
            </a:r>
            <a:r>
              <a:rPr lang="zh-CN" altLang="en-US" sz="2800" dirty="0">
                <a:solidFill>
                  <a:schemeClr val="accent1"/>
                </a:solidFill>
              </a:rPr>
              <a:t>之间的整数</a:t>
            </a:r>
            <a:r>
              <a:rPr lang="en-US" altLang="zh-CN" sz="2800" dirty="0">
                <a:solidFill>
                  <a:schemeClr val="accent1"/>
                </a:solidFill>
              </a:rPr>
              <a:t>n,</a:t>
            </a:r>
            <a:r>
              <a:rPr lang="zh-CN" altLang="en-US" sz="2800" dirty="0">
                <a:solidFill>
                  <a:schemeClr val="accent1"/>
                </a:solidFill>
              </a:rPr>
              <a:t>求</a:t>
            </a:r>
            <a:r>
              <a:rPr lang="en-US" altLang="zh-CN" sz="2800" dirty="0">
                <a:solidFill>
                  <a:schemeClr val="accent1"/>
                </a:solidFill>
              </a:rPr>
              <a:t>:1!+2!+…..n!.</a:t>
            </a:r>
          </a:p>
          <a:p>
            <a:pPr algn="l"/>
            <a:r>
              <a:rPr lang="en-US" altLang="zh-CN" sz="2800" dirty="0"/>
              <a:t>#include &lt;</a:t>
            </a:r>
            <a:r>
              <a:rPr lang="en-US" altLang="zh-CN" sz="2800" dirty="0" err="1"/>
              <a:t>stdio.h</a:t>
            </a:r>
            <a:r>
              <a:rPr lang="en-US" altLang="zh-CN" sz="2800" dirty="0"/>
              <a:t>&gt;</a:t>
            </a:r>
          </a:p>
          <a:p>
            <a:pPr algn="l"/>
            <a:r>
              <a:rPr lang="en-US" altLang="zh-CN" sz="2800" dirty="0"/>
              <a:t>void main()</a:t>
            </a:r>
          </a:p>
          <a:p>
            <a:pPr algn="l"/>
            <a:r>
              <a:rPr lang="en-US" altLang="zh-CN" sz="2800" dirty="0"/>
              <a:t>{   </a:t>
            </a:r>
            <a:r>
              <a:rPr lang="en-US" altLang="zh-CN" sz="2800" dirty="0" err="1"/>
              <a:t>int</a:t>
            </a:r>
            <a:r>
              <a:rPr lang="en-US" altLang="zh-CN" sz="2800" dirty="0"/>
              <a:t> n=0,i=1,s,k=1;</a:t>
            </a:r>
          </a:p>
          <a:p>
            <a:pPr algn="l"/>
            <a:r>
              <a:rPr lang="en-US" altLang="zh-CN" sz="2800" dirty="0"/>
              <a:t>    </a:t>
            </a:r>
            <a:r>
              <a:rPr lang="en-US" altLang="zh-CN" sz="2800" dirty="0" err="1"/>
              <a:t>printf</a:t>
            </a:r>
            <a:r>
              <a:rPr lang="en-US" altLang="zh-CN" sz="2800" dirty="0"/>
              <a:t>("</a:t>
            </a:r>
            <a:r>
              <a:rPr lang="zh-CN" altLang="en-US" sz="2800" dirty="0"/>
              <a:t>请输入</a:t>
            </a:r>
            <a:r>
              <a:rPr lang="en-US" altLang="zh-CN" sz="2800" dirty="0"/>
              <a:t>5-10</a:t>
            </a:r>
            <a:r>
              <a:rPr lang="zh-CN" altLang="en-US" sz="2800" dirty="0"/>
              <a:t>之间任意数</a:t>
            </a:r>
            <a:r>
              <a:rPr lang="en-US" altLang="zh-CN" sz="2800" dirty="0"/>
              <a:t>:\n");</a:t>
            </a:r>
          </a:p>
          <a:p>
            <a:pPr algn="l"/>
            <a:r>
              <a:rPr lang="en-US" altLang="zh-CN" sz="2800" dirty="0"/>
              <a:t>    </a:t>
            </a:r>
            <a:r>
              <a:rPr lang="en-US" altLang="zh-CN" sz="2800" dirty="0" err="1"/>
              <a:t>scanf</a:t>
            </a:r>
            <a:r>
              <a:rPr lang="en-US" altLang="zh-CN" sz="2800" dirty="0"/>
              <a:t>("%</a:t>
            </a:r>
            <a:r>
              <a:rPr lang="en-US" altLang="zh-CN" sz="2800" dirty="0" err="1"/>
              <a:t>d",&amp;n</a:t>
            </a:r>
            <a:r>
              <a:rPr lang="en-US" altLang="zh-CN" sz="2800" dirty="0"/>
              <a:t>);</a:t>
            </a:r>
          </a:p>
          <a:p>
            <a:pPr algn="l"/>
            <a:r>
              <a:rPr lang="en-US" altLang="zh-CN" sz="2800" dirty="0"/>
              <a:t>    while(</a:t>
            </a:r>
            <a:r>
              <a:rPr lang="en-US" altLang="zh-CN" sz="2800" dirty="0" err="1"/>
              <a:t>i</a:t>
            </a:r>
            <a:r>
              <a:rPr lang="en-US" altLang="zh-CN" sz="2800" dirty="0"/>
              <a:t>&lt;n)</a:t>
            </a:r>
          </a:p>
          <a:p>
            <a:pPr algn="l"/>
            <a:r>
              <a:rPr lang="en-US" altLang="zh-CN" sz="2800" dirty="0"/>
              <a:t>    {  s+=k;</a:t>
            </a:r>
          </a:p>
          <a:p>
            <a:pPr algn="l"/>
            <a:r>
              <a:rPr lang="en-US" altLang="zh-CN" sz="2800" dirty="0"/>
              <a:t>        </a:t>
            </a:r>
            <a:r>
              <a:rPr lang="en-US" altLang="zh-CN" sz="2800" dirty="0" err="1"/>
              <a:t>i</a:t>
            </a:r>
            <a:r>
              <a:rPr lang="en-US" altLang="zh-CN" sz="2800" dirty="0"/>
              <a:t>++;</a:t>
            </a:r>
          </a:p>
          <a:p>
            <a:pPr algn="l"/>
            <a:r>
              <a:rPr lang="en-US" altLang="zh-CN" sz="2800" dirty="0"/>
              <a:t>        k*=</a:t>
            </a:r>
            <a:r>
              <a:rPr lang="en-US" altLang="zh-CN" sz="2800" dirty="0" err="1"/>
              <a:t>i</a:t>
            </a:r>
            <a:r>
              <a:rPr lang="en-US" altLang="zh-CN" sz="2800" dirty="0"/>
              <a:t>;     }</a:t>
            </a:r>
          </a:p>
          <a:p>
            <a:pPr algn="l"/>
            <a:r>
              <a:rPr lang="en-US" altLang="zh-CN" sz="2800" dirty="0"/>
              <a:t>    </a:t>
            </a:r>
            <a:r>
              <a:rPr lang="en-US" altLang="zh-CN" sz="2800" dirty="0" err="1"/>
              <a:t>printf</a:t>
            </a:r>
            <a:r>
              <a:rPr lang="en-US" altLang="zh-CN" sz="2800" dirty="0"/>
              <a:t>("1!+2!+..%d!=%d\n",</a:t>
            </a:r>
            <a:r>
              <a:rPr lang="en-US" altLang="zh-CN" sz="2800" dirty="0" err="1"/>
              <a:t>n,s</a:t>
            </a:r>
            <a:r>
              <a:rPr lang="en-US" altLang="zh-CN" sz="2800" dirty="0"/>
              <a:t>);</a:t>
            </a:r>
          </a:p>
          <a:p>
            <a:pPr algn="l"/>
            <a:r>
              <a:rPr lang="en-US" altLang="zh-CN" sz="2800" dirty="0"/>
              <a:t>}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27784" y="764704"/>
            <a:ext cx="403244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200" b="1" dirty="0" smtClean="0"/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运行到光标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处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</a:rPr>
              <a:t>《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</a:rPr>
              <a:t>冒泡排序法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</a:rPr>
              <a:t>提纲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4"/>
            <a:ext cx="7993063" cy="530860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0000FF"/>
                </a:solidFill>
              </a:rPr>
              <a:t>一、教学</a:t>
            </a:r>
            <a:r>
              <a:rPr lang="zh-CN" altLang="en-US" sz="2600" b="1" dirty="0">
                <a:solidFill>
                  <a:srgbClr val="0000FF"/>
                </a:solidFill>
              </a:rPr>
              <a:t>目标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FF0000"/>
                </a:solidFill>
              </a:rPr>
              <a:t>二、问题</a:t>
            </a:r>
            <a:r>
              <a:rPr lang="zh-CN" altLang="en-US" sz="2600" b="1" dirty="0">
                <a:solidFill>
                  <a:srgbClr val="FF0000"/>
                </a:solidFill>
              </a:rPr>
              <a:t>引导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0000FF"/>
                </a:solidFill>
              </a:rPr>
              <a:t>三、基本思想</a:t>
            </a:r>
            <a:endParaRPr lang="en-US" altLang="zh-CN" sz="26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FF0000"/>
                </a:solidFill>
              </a:rPr>
              <a:t>四、问题求解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0000FF"/>
                </a:solidFill>
              </a:rPr>
              <a:t>五、算法演示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FF0000"/>
                </a:solidFill>
              </a:rPr>
              <a:t>六、算法实现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0000FF"/>
                </a:solidFill>
              </a:rPr>
              <a:t>七、流程归纳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FF0000"/>
                </a:solidFill>
              </a:rPr>
              <a:t>八、小结</a:t>
            </a:r>
          </a:p>
          <a:p>
            <a:pPr eaLnBrk="1" hangingPunct="1">
              <a:lnSpc>
                <a:spcPct val="90000"/>
              </a:lnSpc>
            </a:pPr>
            <a:endParaRPr lang="zh-CN" altLang="en-US" sz="2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600" b="1" dirty="0" smtClean="0">
              <a:solidFill>
                <a:srgbClr val="0000FF"/>
              </a:solidFill>
            </a:endParaRPr>
          </a:p>
        </p:txBody>
      </p:sp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5068FC9-9521-4510-9F6F-7F5C04FA29A8}" type="slidenum">
              <a:rPr lang="en-US" altLang="zh-CN">
                <a:solidFill>
                  <a:srgbClr val="0000FF"/>
                </a:solidFill>
              </a:rPr>
              <a:pPr eaLnBrk="1" hangingPunct="1"/>
              <a:t>2</a:t>
            </a:fld>
            <a:endParaRPr lang="en-US" altLang="zh-CN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696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7777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排除语法错误，运行后发现其结果显然不对。</a:t>
            </a:r>
          </a:p>
        </p:txBody>
      </p:sp>
    </p:spTree>
    <p:extLst>
      <p:ext uri="{BB962C8B-B14F-4D97-AF65-F5344CB8AC3E}">
        <p14:creationId xmlns:p14="http://schemas.microsoft.com/office/powerpoint/2010/main" val="57388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8" y="476672"/>
            <a:ext cx="85058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-10532" y="2060997"/>
            <a:ext cx="2663825" cy="2016125"/>
            <a:chOff x="68" y="1117"/>
            <a:chExt cx="1678" cy="127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429" y="2024"/>
              <a:ext cx="317" cy="363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68" y="1117"/>
              <a:ext cx="1497" cy="408"/>
            </a:xfrm>
            <a:prstGeom prst="wedgeRoundRectCallout">
              <a:avLst>
                <a:gd name="adj1" fmla="val 47727"/>
                <a:gd name="adj2" fmla="val 185296"/>
                <a:gd name="adj3" fmla="val 16667"/>
              </a:avLst>
            </a:prstGeom>
            <a:solidFill>
              <a:srgbClr val="CCFFCC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sz="2400" b="1">
                  <a:solidFill>
                    <a:srgbClr val="003300"/>
                  </a:solidFill>
                </a:rPr>
                <a:t>  </a:t>
              </a:r>
              <a:r>
                <a:rPr lang="zh-CN" altLang="en-US" sz="2400" b="1">
                  <a:solidFill>
                    <a:srgbClr val="003300"/>
                  </a:solidFill>
                </a:rPr>
                <a:t>先定位好光标。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3368"/>
            <a:ext cx="85058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072632" y="1937343"/>
            <a:ext cx="3671888" cy="1674812"/>
            <a:chOff x="2608" y="1071"/>
            <a:chExt cx="2313" cy="105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608" y="1071"/>
              <a:ext cx="227" cy="409"/>
            </a:xfrm>
            <a:prstGeom prst="ellipse">
              <a:avLst/>
            </a:prstGeom>
            <a:noFill/>
            <a:ln w="28575">
              <a:solidFill>
                <a:srgbClr val="CC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744" y="1616"/>
              <a:ext cx="2177" cy="510"/>
            </a:xfrm>
            <a:prstGeom prst="wedgeRoundRectCallout">
              <a:avLst>
                <a:gd name="adj1" fmla="val -44856"/>
                <a:gd name="adj2" fmla="val -94116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b="1">
                  <a:solidFill>
                    <a:srgbClr val="003300"/>
                  </a:solidFill>
                </a:rPr>
                <a:t>  1.</a:t>
              </a:r>
              <a:r>
                <a:rPr lang="zh-CN" altLang="en-US" b="1">
                  <a:solidFill>
                    <a:srgbClr val="003300"/>
                  </a:solidFill>
                </a:rPr>
                <a:t>使用此按钮</a:t>
              </a:r>
              <a:r>
                <a:rPr lang="en-US" altLang="zh-CN" sz="1400" b="1">
                  <a:solidFill>
                    <a:srgbClr val="003300"/>
                  </a:solidFill>
                </a:rPr>
                <a:t>(run to  cursor)</a:t>
              </a:r>
              <a:r>
                <a:rPr lang="zh-CN" altLang="en-US" sz="1400" b="1">
                  <a:solidFill>
                    <a:srgbClr val="003300"/>
                  </a:solidFill>
                </a:rPr>
                <a:t>，</a:t>
              </a:r>
              <a:br>
                <a:rPr lang="zh-CN" altLang="en-US" sz="1400" b="1">
                  <a:solidFill>
                    <a:srgbClr val="003300"/>
                  </a:solidFill>
                </a:rPr>
              </a:br>
              <a:r>
                <a:rPr lang="zh-CN" altLang="en-US" b="1">
                  <a:solidFill>
                    <a:srgbClr val="003300"/>
                  </a:solidFill>
                </a:rPr>
                <a:t>运行到光标处</a:t>
              </a:r>
              <a:r>
                <a:rPr lang="en-US" altLang="zh-CN" b="1">
                  <a:solidFill>
                    <a:srgbClr val="003300"/>
                  </a:solidFill>
                </a:rPr>
                <a:t>.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064570" y="4242393"/>
            <a:ext cx="5751512" cy="2087562"/>
            <a:chOff x="1973" y="2523"/>
            <a:chExt cx="3623" cy="131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523"/>
              <a:ext cx="2126" cy="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973" y="2750"/>
              <a:ext cx="1315" cy="510"/>
            </a:xfrm>
            <a:prstGeom prst="wedgeRoundRectCallout">
              <a:avLst>
                <a:gd name="adj1" fmla="val 68176"/>
                <a:gd name="adj2" fmla="val 9806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b="1">
                  <a:solidFill>
                    <a:srgbClr val="003300"/>
                  </a:solidFill>
                </a:rPr>
                <a:t>  2.</a:t>
              </a:r>
              <a:r>
                <a:rPr lang="zh-CN" altLang="en-US" b="1">
                  <a:solidFill>
                    <a:srgbClr val="003300"/>
                  </a:solidFill>
                </a:rPr>
                <a:t>输入数据后，</a:t>
              </a:r>
              <a:r>
                <a:rPr lang="zh-CN" altLang="en-US" sz="1400" b="1">
                  <a:solidFill>
                    <a:srgbClr val="003300"/>
                  </a:solidFill>
                </a:rPr>
                <a:t/>
              </a:r>
              <a:br>
                <a:rPr lang="zh-CN" altLang="en-US" sz="1400" b="1">
                  <a:solidFill>
                    <a:srgbClr val="003300"/>
                  </a:solidFill>
                </a:rPr>
              </a:br>
              <a:r>
                <a:rPr lang="zh-CN" altLang="en-US" b="1">
                  <a:solidFill>
                    <a:srgbClr val="003300"/>
                  </a:solidFill>
                </a:rPr>
                <a:t>运行到光标处</a:t>
              </a:r>
              <a:r>
                <a:rPr lang="en-US" altLang="zh-CN" b="1">
                  <a:solidFill>
                    <a:srgbClr val="003300"/>
                  </a:solidFill>
                </a:rPr>
                <a:t>.</a:t>
              </a:r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1820" y="3594693"/>
            <a:ext cx="504825" cy="358775"/>
          </a:xfrm>
          <a:prstGeom prst="ellipse">
            <a:avLst/>
          </a:prstGeom>
          <a:noFill/>
          <a:ln w="19050">
            <a:solidFill>
              <a:srgbClr val="CC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4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76238"/>
            <a:ext cx="85058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348038" y="1700213"/>
            <a:ext cx="2303462" cy="1819275"/>
            <a:chOff x="2109" y="1071"/>
            <a:chExt cx="1451" cy="114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109" y="1071"/>
              <a:ext cx="227" cy="409"/>
            </a:xfrm>
            <a:prstGeom prst="ellipse">
              <a:avLst/>
            </a:prstGeom>
            <a:noFill/>
            <a:ln w="28575">
              <a:solidFill>
                <a:srgbClr val="CC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245" y="1707"/>
              <a:ext cx="1315" cy="510"/>
            </a:xfrm>
            <a:prstGeom prst="wedgeRoundRectCallout">
              <a:avLst>
                <a:gd name="adj1" fmla="val -41481"/>
                <a:gd name="adj2" fmla="val -94116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CN" b="1">
                  <a:solidFill>
                    <a:srgbClr val="003300"/>
                  </a:solidFill>
                </a:rPr>
                <a:t> </a:t>
              </a:r>
              <a:r>
                <a:rPr lang="zh-CN" altLang="en-US" b="1">
                  <a:solidFill>
                    <a:srgbClr val="003300"/>
                  </a:solidFill>
                </a:rPr>
                <a:t>使用单步调试，</a:t>
              </a:r>
              <a:br>
                <a:rPr lang="zh-CN" altLang="en-US" b="1">
                  <a:solidFill>
                    <a:srgbClr val="003300"/>
                  </a:solidFill>
                </a:rPr>
              </a:br>
              <a:r>
                <a:rPr lang="zh-CN" altLang="en-US" b="1">
                  <a:solidFill>
                    <a:srgbClr val="003300"/>
                  </a:solidFill>
                </a:rPr>
                <a:t>一步一步执行。</a:t>
              </a:r>
            </a:p>
          </p:txBody>
        </p:sp>
      </p:grp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348038" y="4868863"/>
            <a:ext cx="1800225" cy="720725"/>
          </a:xfrm>
          <a:prstGeom prst="wedgeRoundRectCallout">
            <a:avLst>
              <a:gd name="adj1" fmla="val -89417"/>
              <a:gd name="adj2" fmla="val -3502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03300"/>
                </a:solidFill>
              </a:rPr>
              <a:t> </a:t>
            </a:r>
            <a:r>
              <a:rPr lang="zh-CN" altLang="en-US" b="1">
                <a:solidFill>
                  <a:srgbClr val="003300"/>
                </a:solidFill>
              </a:rPr>
              <a:t>同时观察变量的变化。</a:t>
            </a:r>
          </a:p>
          <a:p>
            <a:pPr algn="ctr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95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92696"/>
            <a:ext cx="896461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CC0066"/>
                </a:solidFill>
              </a:rPr>
              <a:t>说明：</a:t>
            </a:r>
            <a:r>
              <a:rPr lang="zh-CN" altLang="en-US" sz="2800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</a:rPr>
              <a:t>可以使用”单步”</a:t>
            </a:r>
            <a:r>
              <a:rPr lang="en-US" altLang="zh-CN" sz="2400" b="1" dirty="0">
                <a:solidFill>
                  <a:srgbClr val="0000FF"/>
                </a:solidFill>
              </a:rPr>
              <a:t>,”</a:t>
            </a:r>
            <a:r>
              <a:rPr lang="zh-CN" altLang="en-US" sz="2400" b="1" dirty="0">
                <a:solidFill>
                  <a:srgbClr val="0000FF"/>
                </a:solidFill>
              </a:rPr>
              <a:t>断点”</a:t>
            </a:r>
            <a:r>
              <a:rPr lang="en-US" altLang="zh-CN" sz="2400" b="1" dirty="0">
                <a:solidFill>
                  <a:srgbClr val="0000FF"/>
                </a:solidFill>
              </a:rPr>
              <a:t>,”</a:t>
            </a:r>
            <a:r>
              <a:rPr lang="zh-CN" altLang="en-US" sz="2400" b="1" dirty="0">
                <a:solidFill>
                  <a:srgbClr val="0000FF"/>
                </a:solidFill>
              </a:rPr>
              <a:t>运行到光标处”等手段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互相组合</a:t>
            </a:r>
            <a:r>
              <a:rPr lang="zh-CN" altLang="en-US" sz="2400" b="1" dirty="0">
                <a:solidFill>
                  <a:srgbClr val="0000FF"/>
                </a:solidFill>
              </a:rPr>
              <a:t>来进行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2.  </a:t>
            </a:r>
            <a:r>
              <a:rPr lang="zh-CN" altLang="en-US" sz="2400" dirty="0">
                <a:solidFill>
                  <a:srgbClr val="0000FF"/>
                </a:solidFill>
              </a:rPr>
              <a:t>在调试时</a:t>
            </a:r>
            <a:r>
              <a:rPr lang="en-US" altLang="zh-CN" sz="2400" dirty="0">
                <a:solidFill>
                  <a:srgbClr val="0000FF"/>
                </a:solidFill>
              </a:rPr>
              <a:t>,</a:t>
            </a:r>
            <a:r>
              <a:rPr lang="zh-CN" altLang="en-US" sz="2400" dirty="0">
                <a:solidFill>
                  <a:srgbClr val="0000FF"/>
                </a:solidFill>
              </a:rPr>
              <a:t>也可利用”监视窗口”</a:t>
            </a:r>
            <a:r>
              <a:rPr lang="en-US" altLang="zh-CN" sz="2400" dirty="0">
                <a:solidFill>
                  <a:srgbClr val="0000FF"/>
                </a:solidFill>
              </a:rPr>
              <a:t>,</a:t>
            </a:r>
            <a:r>
              <a:rPr lang="zh-CN" altLang="en-US" sz="2400" dirty="0">
                <a:solidFill>
                  <a:srgbClr val="0000FF"/>
                </a:solidFill>
              </a:rPr>
              <a:t>输入变量或表达式</a:t>
            </a:r>
            <a:r>
              <a:rPr lang="en-US" altLang="zh-CN" sz="2400" dirty="0">
                <a:solidFill>
                  <a:srgbClr val="0000FF"/>
                </a:solidFill>
              </a:rPr>
              <a:t>,</a:t>
            </a:r>
            <a:r>
              <a:rPr lang="zh-CN" altLang="en-US" sz="2400" dirty="0">
                <a:solidFill>
                  <a:srgbClr val="0000FF"/>
                </a:solidFill>
              </a:rPr>
              <a:t>观察其值的变化</a:t>
            </a:r>
            <a:r>
              <a:rPr lang="en-US" altLang="zh-CN" sz="2400" dirty="0">
                <a:solidFill>
                  <a:srgbClr val="0000FF"/>
                </a:solidFill>
              </a:rPr>
              <a:t>.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41638"/>
            <a:ext cx="73485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16463" y="4292600"/>
            <a:ext cx="1944687" cy="1079500"/>
          </a:xfrm>
          <a:prstGeom prst="wedgeRoundRectCallout">
            <a:avLst>
              <a:gd name="adj1" fmla="val -21102"/>
              <a:gd name="adj2" fmla="val 75000"/>
              <a:gd name="adj3" fmla="val 16667"/>
            </a:avLst>
          </a:prstGeom>
          <a:solidFill>
            <a:srgbClr val="CCFFCC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3300"/>
                </a:solidFill>
              </a:rPr>
              <a:t>输入变量或表达式</a:t>
            </a:r>
            <a:r>
              <a:rPr lang="en-US" altLang="zh-CN" b="1">
                <a:solidFill>
                  <a:srgbClr val="003300"/>
                </a:solidFill>
              </a:rPr>
              <a:t>,</a:t>
            </a:r>
            <a:r>
              <a:rPr lang="zh-CN" altLang="en-US" b="1">
                <a:solidFill>
                  <a:srgbClr val="003300"/>
                </a:solidFill>
              </a:rPr>
              <a:t>同时观察其值的变化。</a:t>
            </a:r>
          </a:p>
          <a:p>
            <a:pPr algn="ctr"/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8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681" y="59672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求</a:t>
            </a:r>
            <a:r>
              <a:rPr lang="zh-CN" altLang="en-US" sz="2800" b="1" dirty="0">
                <a:solidFill>
                  <a:srgbClr val="FF0000"/>
                </a:solidFill>
              </a:rPr>
              <a:t>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数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正数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)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</a:rPr>
              <a:t>最小公倍数和最大公约数</a:t>
            </a:r>
            <a:r>
              <a:rPr lang="en-US" altLang="zh-CN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68413"/>
            <a:ext cx="990059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/>
              <a:t>#include&lt;</a:t>
            </a:r>
            <a:r>
              <a:rPr lang="en-US" altLang="zh-CN" sz="2800" b="1" dirty="0" err="1"/>
              <a:t>stdio.h</a:t>
            </a:r>
            <a:r>
              <a:rPr lang="en-US" altLang="zh-CN" sz="2800" b="1" dirty="0"/>
              <a:t>&gt;</a:t>
            </a:r>
          </a:p>
          <a:p>
            <a:pPr algn="l"/>
            <a:r>
              <a:rPr lang="en-US" altLang="zh-CN" sz="2800" b="1" dirty="0"/>
              <a:t>void main()</a:t>
            </a:r>
          </a:p>
          <a:p>
            <a:pPr algn="l"/>
            <a:r>
              <a:rPr lang="en-US" altLang="zh-CN" sz="2800" b="1" dirty="0"/>
              <a:t>{  </a:t>
            </a:r>
            <a:r>
              <a:rPr lang="en-US" altLang="zh-CN" sz="2800" b="1" dirty="0" err="1"/>
              <a:t>int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m,n,j,k</a:t>
            </a:r>
            <a:r>
              <a:rPr lang="en-US" altLang="zh-CN" sz="2800" b="1" dirty="0"/>
              <a:t>;</a:t>
            </a:r>
          </a:p>
          <a:p>
            <a:pPr algn="l"/>
            <a:r>
              <a:rPr lang="en-US" altLang="zh-CN" sz="2800" b="1" dirty="0"/>
              <a:t>   </a:t>
            </a:r>
            <a:r>
              <a:rPr lang="en-US" altLang="zh-CN" sz="2800" b="1" dirty="0" err="1"/>
              <a:t>printf</a:t>
            </a:r>
            <a:r>
              <a:rPr lang="en-US" altLang="zh-CN" sz="2800" b="1" dirty="0"/>
              <a:t>("input </a:t>
            </a:r>
            <a:r>
              <a:rPr lang="en-US" altLang="zh-CN" sz="2800" b="1" dirty="0" err="1"/>
              <a:t>m,n</a:t>
            </a:r>
            <a:r>
              <a:rPr lang="en-US" altLang="zh-CN" sz="2800" b="1" dirty="0"/>
              <a:t>:\n");</a:t>
            </a:r>
          </a:p>
          <a:p>
            <a:pPr algn="l"/>
            <a:r>
              <a:rPr lang="en-US" altLang="zh-CN" sz="2800" b="1" dirty="0"/>
              <a:t>   </a:t>
            </a:r>
            <a:r>
              <a:rPr lang="en-US" altLang="zh-CN" sz="2800" b="1" dirty="0" err="1"/>
              <a:t>scanf</a:t>
            </a:r>
            <a:r>
              <a:rPr lang="en-US" altLang="zh-CN" sz="2800" b="1" dirty="0"/>
              <a:t>("%</a:t>
            </a:r>
            <a:r>
              <a:rPr lang="en-US" altLang="zh-CN" sz="2800" b="1" dirty="0" err="1"/>
              <a:t>d%d</a:t>
            </a:r>
            <a:r>
              <a:rPr lang="en-US" altLang="zh-CN" sz="2800" b="1" dirty="0"/>
              <a:t>",&amp;</a:t>
            </a:r>
            <a:r>
              <a:rPr lang="en-US" altLang="zh-CN" sz="2800" b="1" dirty="0" err="1"/>
              <a:t>m,&amp;n</a:t>
            </a:r>
            <a:r>
              <a:rPr lang="en-US" altLang="zh-CN" sz="2800" b="1" dirty="0"/>
              <a:t>);</a:t>
            </a:r>
          </a:p>
          <a:p>
            <a:pPr algn="l"/>
            <a:r>
              <a:rPr lang="en-US" altLang="zh-CN" sz="2800" b="1" dirty="0"/>
              <a:t>   while(m&lt;0 &amp;&amp; n&lt;0</a:t>
            </a:r>
            <a:r>
              <a:rPr lang="en-US" altLang="zh-CN" sz="2800" b="1" dirty="0" smtClean="0"/>
              <a:t>)</a:t>
            </a:r>
          </a:p>
          <a:p>
            <a:pPr algn="l"/>
            <a:r>
              <a:rPr lang="en-US" altLang="zh-CN" sz="2800" dirty="0"/>
              <a:t>	</a:t>
            </a:r>
            <a:r>
              <a:rPr lang="en-US" altLang="zh-CN" sz="2800" dirty="0" smtClean="0"/>
              <a:t>	</a:t>
            </a:r>
            <a:r>
              <a:rPr lang="en-US" altLang="zh-CN" sz="2800" dirty="0"/>
              <a:t>;</a:t>
            </a:r>
            <a:endParaRPr lang="en-US" altLang="zh-CN" sz="2800" b="1" dirty="0" smtClean="0"/>
          </a:p>
          <a:p>
            <a:pPr algn="l"/>
            <a:r>
              <a:rPr lang="en-US" altLang="zh-CN" sz="2800" b="1" dirty="0" smtClean="0"/>
              <a:t>   </a:t>
            </a:r>
            <a:r>
              <a:rPr lang="en-US" altLang="zh-CN" sz="2800" b="1" dirty="0"/>
              <a:t>j=m;</a:t>
            </a:r>
          </a:p>
          <a:p>
            <a:pPr algn="l"/>
            <a:r>
              <a:rPr lang="en-US" altLang="zh-CN" sz="2800" b="1" dirty="0"/>
              <a:t>   </a:t>
            </a:r>
            <a:r>
              <a:rPr lang="en-US" altLang="zh-CN" sz="2800" b="1" dirty="0" smtClean="0"/>
              <a:t>while(j</a:t>
            </a:r>
            <a:r>
              <a:rPr lang="en-US" altLang="zh-CN" sz="2800" dirty="0"/>
              <a:t>/</a:t>
            </a:r>
            <a:r>
              <a:rPr lang="en-US" altLang="zh-CN" sz="2800" b="1" dirty="0" smtClean="0"/>
              <a:t>n</a:t>
            </a:r>
            <a:r>
              <a:rPr lang="en-US" altLang="zh-CN" sz="2800" b="1" dirty="0"/>
              <a:t>!=0)</a:t>
            </a:r>
          </a:p>
          <a:p>
            <a:pPr algn="l"/>
            <a:r>
              <a:rPr lang="en-US" altLang="zh-CN" sz="2800" b="1" dirty="0"/>
              <a:t>	   j=</a:t>
            </a:r>
            <a:r>
              <a:rPr lang="en-US" altLang="zh-CN" sz="2800" b="1" dirty="0" err="1"/>
              <a:t>j+m</a:t>
            </a:r>
            <a:r>
              <a:rPr lang="en-US" altLang="zh-CN" sz="2800" b="1" dirty="0"/>
              <a:t>;</a:t>
            </a:r>
          </a:p>
          <a:p>
            <a:pPr algn="l"/>
            <a:r>
              <a:rPr lang="en-US" altLang="zh-CN" sz="2800" b="1" dirty="0"/>
              <a:t>   k=(m*n)/j;</a:t>
            </a:r>
          </a:p>
          <a:p>
            <a:pPr algn="l"/>
            <a:r>
              <a:rPr lang="en-US" altLang="zh-CN" sz="2800" b="1" dirty="0"/>
              <a:t>   </a:t>
            </a:r>
            <a:r>
              <a:rPr lang="en-US" altLang="zh-CN" sz="2800" b="1" dirty="0" err="1"/>
              <a:t>printf</a:t>
            </a:r>
            <a:r>
              <a:rPr lang="en-US" altLang="zh-CN" sz="2800" b="1" dirty="0"/>
              <a:t>("</a:t>
            </a:r>
            <a:r>
              <a:rPr lang="zh-CN" altLang="en-US" sz="2800" b="1" dirty="0"/>
              <a:t>最小公倍数是</a:t>
            </a:r>
            <a:r>
              <a:rPr lang="en-US" altLang="zh-CN" sz="2800" b="1" dirty="0"/>
              <a:t>%d\n </a:t>
            </a:r>
            <a:r>
              <a:rPr lang="zh-CN" altLang="en-US" sz="2800" b="1" dirty="0"/>
              <a:t>最大公约数是</a:t>
            </a:r>
            <a:r>
              <a:rPr lang="en-US" altLang="zh-CN" sz="2800" b="1" dirty="0"/>
              <a:t>%d\n",</a:t>
            </a:r>
            <a:r>
              <a:rPr lang="en-US" altLang="zh-CN" sz="2800" b="1" dirty="0" err="1"/>
              <a:t>j,k</a:t>
            </a:r>
            <a:r>
              <a:rPr lang="en-US" altLang="zh-CN" sz="2800" b="1" dirty="0"/>
              <a:t>);</a:t>
            </a:r>
          </a:p>
          <a:p>
            <a:pPr algn="l"/>
            <a:r>
              <a:rPr lang="en-US" altLang="zh-CN" sz="28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320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6011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</a:rPr>
              <a:t>Input  m  n:  3  7</a:t>
            </a:r>
            <a:r>
              <a:rPr lang="en-US" altLang="zh-CN" sz="2000" b="1" dirty="0">
                <a:solidFill>
                  <a:srgbClr val="0000FF"/>
                </a:solidFill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</a:rPr>
              <a:t>回车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7704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/>
              <a:t>首先排除所有语法错误后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运行程序</a:t>
            </a:r>
            <a:r>
              <a:rPr lang="en-US" altLang="zh-CN" sz="3200" b="1" dirty="0"/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2852738"/>
            <a:ext cx="5329237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/>
              <a:t>输出结果</a:t>
            </a:r>
            <a:r>
              <a:rPr lang="en-US" altLang="zh-CN" sz="28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最小公倍数是</a:t>
            </a:r>
            <a:r>
              <a:rPr lang="en-US" altLang="zh-CN" sz="2800" b="1" dirty="0"/>
              <a:t>:3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最大公约数</a:t>
            </a:r>
            <a:r>
              <a:rPr lang="en-US" altLang="zh-CN" sz="2800" b="1" dirty="0"/>
              <a:t>:7</a:t>
            </a:r>
          </a:p>
          <a:p>
            <a:pPr algn="l">
              <a:spcBef>
                <a:spcPct val="50000"/>
              </a:spcBef>
            </a:pPr>
            <a:r>
              <a:rPr lang="en-US" altLang="zh-CN" sz="2800" dirty="0"/>
              <a:t>    </a:t>
            </a:r>
            <a:r>
              <a:rPr lang="zh-CN" altLang="en-US" sz="2800" b="1" dirty="0">
                <a:solidFill>
                  <a:srgbClr val="FF6600"/>
                </a:solidFill>
              </a:rPr>
              <a:t>答案不对</a:t>
            </a:r>
            <a:r>
              <a:rPr lang="en-US" altLang="zh-CN" sz="2800" b="1" dirty="0">
                <a:solidFill>
                  <a:srgbClr val="FF6600"/>
                </a:solidFill>
              </a:rPr>
              <a:t>!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5364162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7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239" y="692373"/>
            <a:ext cx="6300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6600"/>
                </a:solidFill>
              </a:rPr>
              <a:t>调试方法</a:t>
            </a:r>
            <a:r>
              <a:rPr lang="en-US" altLang="zh-CN" sz="3200" b="1" dirty="0">
                <a:solidFill>
                  <a:srgbClr val="FF66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</a:rPr>
              <a:t>1.  </a:t>
            </a:r>
            <a:r>
              <a:rPr lang="zh-CN" altLang="en-US" sz="3200" b="1" dirty="0">
                <a:solidFill>
                  <a:srgbClr val="0000FF"/>
                </a:solidFill>
              </a:rPr>
              <a:t>首先要排除语法错误 </a:t>
            </a:r>
            <a:r>
              <a:rPr lang="en-US" altLang="zh-CN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89" y="2276698"/>
            <a:ext cx="597693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555677" y="4221385"/>
            <a:ext cx="1944687" cy="1008063"/>
          </a:xfrm>
          <a:prstGeom prst="wedgeRoundRectCallout">
            <a:avLst>
              <a:gd name="adj1" fmla="val -60287"/>
              <a:gd name="adj2" fmla="val -108898"/>
              <a:gd name="adj3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2400" b="1" dirty="0">
                <a:solidFill>
                  <a:srgbClr val="003300"/>
                </a:solidFill>
              </a:rPr>
              <a:t>点击此按钮进行编译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52" y="5661248"/>
            <a:ext cx="7704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/>
              <a:t>当排除所有语法错误后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进行下步操作</a:t>
            </a:r>
            <a:r>
              <a:rPr lang="en-US" altLang="zh-CN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88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91440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6156325" y="3860800"/>
            <a:ext cx="3203575" cy="1079500"/>
          </a:xfrm>
          <a:prstGeom prst="wedgeRoundRectCallout">
            <a:avLst>
              <a:gd name="adj1" fmla="val -6046"/>
              <a:gd name="adj2" fmla="val -16558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03300"/>
                </a:solidFill>
              </a:rPr>
              <a:t>(</a:t>
            </a:r>
            <a:r>
              <a:rPr lang="zh-CN" altLang="en-US" b="1">
                <a:solidFill>
                  <a:srgbClr val="003300"/>
                </a:solidFill>
              </a:rPr>
              <a:t>在光标所在行</a:t>
            </a:r>
            <a:r>
              <a:rPr lang="en-US" altLang="zh-CN" b="1">
                <a:solidFill>
                  <a:srgbClr val="003300"/>
                </a:solidFill>
              </a:rPr>
              <a:t>)</a:t>
            </a:r>
            <a:r>
              <a:rPr lang="zh-CN" altLang="en-US" sz="2400" b="1">
                <a:solidFill>
                  <a:srgbClr val="003300"/>
                </a:solidFill>
              </a:rPr>
              <a:t>点击此图标设断点</a:t>
            </a:r>
            <a:r>
              <a:rPr lang="en-US" altLang="zh-CN" b="1">
                <a:solidFill>
                  <a:srgbClr val="003300"/>
                </a:solidFill>
              </a:rPr>
              <a:t>(</a:t>
            </a:r>
            <a:r>
              <a:rPr lang="zh-CN" altLang="en-US" b="1">
                <a:solidFill>
                  <a:srgbClr val="003300"/>
                </a:solidFill>
              </a:rPr>
              <a:t>再点击即取消</a:t>
            </a:r>
            <a:r>
              <a:rPr lang="en-US" altLang="zh-CN" b="1">
                <a:solidFill>
                  <a:srgbClr val="003300"/>
                </a:solidFill>
              </a:rPr>
              <a:t>).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843213" y="2276475"/>
            <a:ext cx="576262" cy="6477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3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150"/>
            <a:ext cx="87852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276600" y="3933825"/>
            <a:ext cx="2016125" cy="790575"/>
          </a:xfrm>
          <a:prstGeom prst="wedgeRoundRectCallout">
            <a:avLst>
              <a:gd name="adj1" fmla="val -58583"/>
              <a:gd name="adj2" fmla="val -16767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3300"/>
                </a:solidFill>
              </a:rPr>
              <a:t>根据需要可以设置多个断点</a:t>
            </a:r>
            <a:r>
              <a:rPr lang="en-US" altLang="zh-CN" b="1">
                <a:solidFill>
                  <a:srgbClr val="003300"/>
                </a:solidFill>
              </a:rPr>
              <a:t>.</a:t>
            </a:r>
            <a:endParaRPr lang="en-US" altLang="zh-CN" sz="2400" b="1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3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一、教学目标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4"/>
            <a:ext cx="7993063" cy="518447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0000FF"/>
                </a:solidFill>
              </a:rPr>
              <a:t>理解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C</a:t>
            </a:r>
            <a:r>
              <a:rPr lang="zh-CN" altLang="en-US" sz="2600" b="1" dirty="0" smtClean="0">
                <a:solidFill>
                  <a:srgbClr val="0000FF"/>
                </a:solidFill>
              </a:rPr>
              <a:t>语言调试含义</a:t>
            </a:r>
            <a:endParaRPr lang="zh-CN" altLang="en-US" sz="26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FF0000"/>
                </a:solidFill>
              </a:rPr>
              <a:t>熟练掌握打断点、单步调试、执行到断点等调试方法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0000FF"/>
                </a:solidFill>
              </a:rPr>
              <a:t>掌握查看程序编译错误提示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FF0000"/>
                </a:solidFill>
              </a:rPr>
              <a:t>掌握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利用多种调试方法解决程序中出现的错误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0000FF"/>
                </a:solidFill>
              </a:rPr>
              <a:t>熟练掌握变量查看窗口的应用</a:t>
            </a:r>
            <a:endParaRPr lang="zh-CN" altLang="en-US" sz="2600" b="1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600" b="1" dirty="0" smtClean="0">
              <a:solidFill>
                <a:srgbClr val="0000FF"/>
              </a:solidFill>
            </a:endParaRPr>
          </a:p>
        </p:txBody>
      </p:sp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5068FC9-9521-4510-9F6F-7F5C04FA29A8}" type="slidenum">
              <a:rPr lang="en-US" altLang="zh-CN">
                <a:solidFill>
                  <a:srgbClr val="0000FF"/>
                </a:solidFill>
              </a:rPr>
              <a:pPr eaLnBrk="1" hangingPunct="1"/>
              <a:t>3</a:t>
            </a:fld>
            <a:endParaRPr lang="en-US" altLang="zh-CN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60" y="621258"/>
            <a:ext cx="23399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6600"/>
                </a:solidFill>
              </a:rPr>
              <a:t>调试开始</a:t>
            </a:r>
            <a:r>
              <a:rPr lang="en-US" altLang="zh-CN" sz="2800" b="1">
                <a:solidFill>
                  <a:srgbClr val="FF66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zh-CN" sz="2800" b="1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7934"/>
            <a:ext cx="5111750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228184" y="2924944"/>
            <a:ext cx="2771775" cy="1079500"/>
          </a:xfrm>
          <a:prstGeom prst="wedgeRoundRectCallout">
            <a:avLst>
              <a:gd name="adj1" fmla="val -67870"/>
              <a:gd name="adj2" fmla="val -13911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 dirty="0">
                <a:solidFill>
                  <a:srgbClr val="003300"/>
                </a:solidFill>
              </a:rPr>
              <a:t>点击此图标</a:t>
            </a:r>
            <a:r>
              <a:rPr lang="en-US" altLang="zh-CN" sz="2400" b="1" dirty="0">
                <a:solidFill>
                  <a:srgbClr val="003300"/>
                </a:solidFill>
              </a:rPr>
              <a:t>(GO),</a:t>
            </a:r>
            <a:r>
              <a:rPr lang="zh-CN" altLang="en-US" sz="2400" b="1" dirty="0">
                <a:solidFill>
                  <a:srgbClr val="003300"/>
                </a:solidFill>
              </a:rPr>
              <a:t>运行到断点处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0" y="3932783"/>
            <a:ext cx="5400675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911535" y="5372646"/>
            <a:ext cx="2951163" cy="936625"/>
          </a:xfrm>
          <a:prstGeom prst="wedgeRoundRectCallout">
            <a:avLst>
              <a:gd name="adj1" fmla="val -61889"/>
              <a:gd name="adj2" fmla="val -12271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中间有一输入语句</a:t>
            </a:r>
            <a:r>
              <a:rPr lang="en-US" altLang="zh-CN" sz="2400" b="1">
                <a:solidFill>
                  <a:srgbClr val="003300"/>
                </a:solidFill>
              </a:rPr>
              <a:t>,</a:t>
            </a:r>
          </a:p>
          <a:p>
            <a:r>
              <a:rPr lang="zh-CN" altLang="en-US" sz="2400" b="1">
                <a:solidFill>
                  <a:srgbClr val="003300"/>
                </a:solidFill>
              </a:rPr>
              <a:t>输入数据</a:t>
            </a:r>
            <a:r>
              <a:rPr lang="en-US" altLang="zh-CN" sz="2400" b="1">
                <a:solidFill>
                  <a:srgbClr val="003300"/>
                </a:solidFill>
              </a:rPr>
              <a:t>:-3 7</a:t>
            </a:r>
          </a:p>
        </p:txBody>
      </p:sp>
    </p:spTree>
    <p:extLst>
      <p:ext uri="{BB962C8B-B14F-4D97-AF65-F5344CB8AC3E}">
        <p14:creationId xmlns:p14="http://schemas.microsoft.com/office/powerpoint/2010/main" val="295454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" y="764704"/>
            <a:ext cx="9108504" cy="5419048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555776" y="404664"/>
            <a:ext cx="2376487" cy="936625"/>
          </a:xfrm>
          <a:prstGeom prst="wedgeRoundRectCallout">
            <a:avLst>
              <a:gd name="adj1" fmla="val -108340"/>
              <a:gd name="adj2" fmla="val 14058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 dirty="0" smtClean="0">
                <a:solidFill>
                  <a:srgbClr val="003300"/>
                </a:solidFill>
              </a:rPr>
              <a:t>程序运行到第一个断点</a:t>
            </a:r>
            <a:r>
              <a:rPr lang="en-US" altLang="zh-CN" sz="2400" b="1" dirty="0" smtClean="0">
                <a:solidFill>
                  <a:srgbClr val="003300"/>
                </a:solidFill>
              </a:rPr>
              <a:t>.</a:t>
            </a:r>
            <a:endParaRPr lang="en-US" altLang="zh-CN" sz="2400" b="1" dirty="0">
              <a:solidFill>
                <a:srgbClr val="0033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23928" y="4149080"/>
            <a:ext cx="3671888" cy="1079500"/>
          </a:xfrm>
          <a:prstGeom prst="wedgeRoundRectCallout">
            <a:avLst>
              <a:gd name="adj1" fmla="val -89731"/>
              <a:gd name="adj2" fmla="val -720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 dirty="0" smtClean="0">
                <a:solidFill>
                  <a:srgbClr val="003300"/>
                </a:solidFill>
              </a:rPr>
              <a:t>在”变量窗口”观察到</a:t>
            </a:r>
            <a:r>
              <a:rPr lang="en-US" altLang="zh-CN" sz="2400" b="1" dirty="0" smtClean="0">
                <a:solidFill>
                  <a:srgbClr val="003300"/>
                </a:solidFill>
              </a:rPr>
              <a:t>: m=-3, n=7.</a:t>
            </a:r>
          </a:p>
          <a:p>
            <a:endParaRPr lang="en-US" altLang="zh-CN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844675"/>
            <a:ext cx="5111750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588125" y="3860800"/>
            <a:ext cx="2771775" cy="1366838"/>
          </a:xfrm>
          <a:prstGeom prst="wedgeRoundRectCallout">
            <a:avLst>
              <a:gd name="adj1" fmla="val -5153"/>
              <a:gd name="adj2" fmla="val -11388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再次点击此图标</a:t>
            </a:r>
            <a:r>
              <a:rPr lang="en-US" altLang="zh-CN" sz="2400" b="1">
                <a:solidFill>
                  <a:srgbClr val="003300"/>
                </a:solidFill>
              </a:rPr>
              <a:t>(GO),</a:t>
            </a:r>
            <a:r>
              <a:rPr lang="zh-CN" altLang="en-US" sz="2400" b="1">
                <a:solidFill>
                  <a:srgbClr val="003300"/>
                </a:solidFill>
              </a:rPr>
              <a:t>运行到第二个断点处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2411413" y="4868863"/>
            <a:ext cx="3673475" cy="1439862"/>
          </a:xfrm>
          <a:prstGeom prst="wedgeRoundRectCallout">
            <a:avLst>
              <a:gd name="adj1" fmla="val -64000"/>
              <a:gd name="adj2" fmla="val -3864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在”变量窗口”观察到</a:t>
            </a:r>
            <a:r>
              <a:rPr lang="en-US" altLang="zh-CN" sz="2400" b="1">
                <a:solidFill>
                  <a:srgbClr val="003300"/>
                </a:solidFill>
              </a:rPr>
              <a:t>: m= -3, n=7.</a:t>
            </a:r>
          </a:p>
          <a:p>
            <a:r>
              <a:rPr lang="zh-CN" altLang="en-US" sz="2400" b="1">
                <a:solidFill>
                  <a:srgbClr val="003300"/>
                </a:solidFill>
              </a:rPr>
              <a:t>在此处发现问题</a:t>
            </a:r>
            <a:r>
              <a:rPr lang="en-US" altLang="zh-CN" sz="2400" b="1">
                <a:solidFill>
                  <a:srgbClr val="003300"/>
                </a:solidFill>
              </a:rPr>
              <a:t>…….</a:t>
            </a:r>
          </a:p>
          <a:p>
            <a:endParaRPr lang="en-US" altLang="zh-CN" sz="2400" b="1">
              <a:solidFill>
                <a:srgbClr val="0033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0" y="3068638"/>
            <a:ext cx="32385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12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20688"/>
            <a:ext cx="87487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6600"/>
                </a:solidFill>
              </a:rPr>
              <a:t> 什么</a:t>
            </a:r>
            <a:r>
              <a:rPr lang="zh-CN" altLang="en-US" sz="2800" b="1" dirty="0">
                <a:solidFill>
                  <a:srgbClr val="FF6600"/>
                </a:solidFill>
              </a:rPr>
              <a:t>问题</a:t>
            </a:r>
            <a:r>
              <a:rPr lang="en-US" altLang="zh-CN" sz="2800" b="1" dirty="0">
                <a:solidFill>
                  <a:srgbClr val="FF6600"/>
                </a:solidFill>
              </a:rPr>
              <a:t>?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6600"/>
                </a:solidFill>
              </a:rPr>
              <a:t>   </a:t>
            </a:r>
            <a:r>
              <a:rPr lang="zh-CN" altLang="en-US" sz="2800" b="1" dirty="0"/>
              <a:t>是因为数据输入不对</a:t>
            </a:r>
            <a:r>
              <a:rPr lang="en-US" altLang="zh-CN" sz="2800" b="1" dirty="0"/>
              <a:t>!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    </a:t>
            </a:r>
            <a:r>
              <a:rPr lang="zh-CN" altLang="en-US" sz="2800" b="1" dirty="0"/>
              <a:t>程序要求不允许输入负数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二个数必需为正数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否则程序不能往下走</a:t>
            </a:r>
            <a:r>
              <a:rPr lang="en-US" altLang="zh-CN" sz="2800" b="1" dirty="0"/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0362" y="3356917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/>
              <a:t>单击”</a:t>
            </a:r>
            <a:r>
              <a:rPr lang="zh-CN" altLang="en-US" sz="2800" b="1" dirty="0">
                <a:solidFill>
                  <a:srgbClr val="0000FF"/>
                </a:solidFill>
              </a:rPr>
              <a:t>终止调试</a:t>
            </a:r>
            <a:r>
              <a:rPr lang="zh-CN" altLang="en-US" sz="2800" b="1" dirty="0"/>
              <a:t>”</a:t>
            </a:r>
            <a:r>
              <a:rPr lang="en-US" altLang="zh-CN" sz="2800" b="1" dirty="0"/>
              <a:t>(Stop </a:t>
            </a:r>
            <a:r>
              <a:rPr lang="en-US" altLang="zh-CN" sz="2800" b="1" dirty="0" err="1"/>
              <a:t>Debuging</a:t>
            </a:r>
            <a:r>
              <a:rPr lang="en-US" altLang="zh-CN" sz="2800" b="1" dirty="0"/>
              <a:t>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800225" y="6092180"/>
            <a:ext cx="1584325" cy="574675"/>
          </a:xfrm>
          <a:prstGeom prst="wedgeRoundRectCallout">
            <a:avLst>
              <a:gd name="adj1" fmla="val -104208"/>
              <a:gd name="adj2" fmla="val -233148"/>
              <a:gd name="adj3" fmla="val 16667"/>
            </a:avLst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终止调试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28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7504" y="492918"/>
            <a:ext cx="8748713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/>
              <a:t>把循环条件</a:t>
            </a:r>
            <a:r>
              <a:rPr lang="en-US" altLang="zh-CN" sz="28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 (</a:t>
            </a:r>
            <a:r>
              <a:rPr lang="en-US" altLang="zh-CN" sz="2800" b="1" dirty="0">
                <a:solidFill>
                  <a:schemeClr val="tx2"/>
                </a:solidFill>
              </a:rPr>
              <a:t>M&lt;0 &amp;&amp; n&lt;0)</a:t>
            </a:r>
            <a:r>
              <a:rPr lang="en-US" altLang="zh-CN" sz="2800" b="1" dirty="0"/>
              <a:t>   </a:t>
            </a:r>
            <a:r>
              <a:rPr lang="zh-CN" altLang="en-US" sz="2800" b="1" dirty="0"/>
              <a:t>改为</a:t>
            </a:r>
            <a:r>
              <a:rPr lang="en-US" altLang="zh-CN" sz="28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 </a:t>
            </a:r>
            <a:r>
              <a:rPr lang="en-US" altLang="zh-CN" sz="2800" b="1" dirty="0">
                <a:solidFill>
                  <a:srgbClr val="FF6600"/>
                </a:solidFill>
              </a:rPr>
              <a:t>( M&lt;0 || n&lt;0)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-144066" y="2395537"/>
            <a:ext cx="723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关闭工作区间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重新编译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设置二个断点</a:t>
            </a:r>
            <a:r>
              <a:rPr lang="en-US" altLang="zh-CN" sz="2800" b="1" dirty="0"/>
              <a:t>.</a:t>
            </a:r>
            <a:endParaRPr lang="en-US" altLang="zh-CN" sz="2800" b="1" dirty="0">
              <a:solidFill>
                <a:srgbClr val="FF6600"/>
              </a:solidFill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2" y="3475037"/>
            <a:ext cx="5111750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419872" y="5275262"/>
            <a:ext cx="5005387" cy="1582738"/>
          </a:xfrm>
          <a:prstGeom prst="wedgeRoundRectCallout">
            <a:avLst>
              <a:gd name="adj1" fmla="val -25167"/>
              <a:gd name="adj2" fmla="val -9152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点击图标</a:t>
            </a:r>
            <a:r>
              <a:rPr lang="en-US" altLang="zh-CN" sz="2400" b="1" dirty="0">
                <a:solidFill>
                  <a:srgbClr val="003300"/>
                </a:solidFill>
              </a:rPr>
              <a:t>(GO),</a:t>
            </a:r>
            <a:r>
              <a:rPr lang="zh-CN" altLang="en-US" sz="2400" b="1" dirty="0">
                <a:solidFill>
                  <a:srgbClr val="003300"/>
                </a:solidFill>
              </a:rPr>
              <a:t>运行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如输入</a:t>
            </a:r>
            <a:r>
              <a:rPr lang="en-US" altLang="zh-CN" sz="2400" b="1" dirty="0">
                <a:solidFill>
                  <a:srgbClr val="003300"/>
                </a:solidFill>
              </a:rPr>
              <a:t>: -3 7.</a:t>
            </a:r>
          </a:p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再点击图标</a:t>
            </a:r>
            <a:r>
              <a:rPr lang="en-US" altLang="zh-CN" sz="2400" b="1" dirty="0">
                <a:solidFill>
                  <a:srgbClr val="003300"/>
                </a:solidFill>
              </a:rPr>
              <a:t>(GO),</a:t>
            </a:r>
            <a:r>
              <a:rPr lang="zh-CN" altLang="en-US" sz="2400" b="1" dirty="0">
                <a:solidFill>
                  <a:srgbClr val="003300"/>
                </a:solidFill>
              </a:rPr>
              <a:t>程序不向下走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说明有问题：输入数据不对！</a:t>
            </a:r>
          </a:p>
        </p:txBody>
      </p:sp>
    </p:spTree>
    <p:extLst>
      <p:ext uri="{BB962C8B-B14F-4D97-AF65-F5344CB8AC3E}">
        <p14:creationId xmlns:p14="http://schemas.microsoft.com/office/powerpoint/2010/main" val="375547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-182563" y="433440"/>
            <a:ext cx="5292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67F1"/>
                </a:solidFill>
              </a:rPr>
              <a:t>   </a:t>
            </a:r>
            <a:r>
              <a:rPr lang="zh-CN" altLang="en-US" sz="2800" b="1" dirty="0">
                <a:solidFill>
                  <a:srgbClr val="0067F1"/>
                </a:solidFill>
              </a:rPr>
              <a:t>重新输入正确数据</a:t>
            </a:r>
            <a:r>
              <a:rPr lang="en-US" altLang="zh-CN" sz="2800" b="1" dirty="0">
                <a:solidFill>
                  <a:srgbClr val="0067F1"/>
                </a:solidFill>
              </a:rPr>
              <a:t>: </a:t>
            </a:r>
            <a:r>
              <a:rPr lang="en-US" altLang="zh-CN" sz="2800" b="1" dirty="0"/>
              <a:t>3    7  .</a:t>
            </a:r>
            <a:endParaRPr lang="en-US" altLang="zh-CN" sz="2800" b="1" dirty="0">
              <a:solidFill>
                <a:srgbClr val="FF66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340"/>
            <a:ext cx="8961437" cy="61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348038" y="2205038"/>
            <a:ext cx="5795962" cy="1728787"/>
          </a:xfrm>
          <a:prstGeom prst="wedgeRoundRectCallout">
            <a:avLst>
              <a:gd name="adj1" fmla="val -70681"/>
              <a:gd name="adj2" fmla="val 4871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点击图标</a:t>
            </a:r>
            <a:r>
              <a:rPr lang="en-US" altLang="zh-CN" sz="2400" b="1" dirty="0">
                <a:solidFill>
                  <a:srgbClr val="003300"/>
                </a:solidFill>
              </a:rPr>
              <a:t>(GO),</a:t>
            </a:r>
            <a:r>
              <a:rPr lang="zh-CN" altLang="en-US" sz="2400" b="1" dirty="0">
                <a:solidFill>
                  <a:srgbClr val="003300"/>
                </a:solidFill>
              </a:rPr>
              <a:t>运行到第二个断点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  <a:p>
            <a:pPr algn="l"/>
            <a:r>
              <a:rPr lang="zh-CN" altLang="en-US" sz="2000" b="1" dirty="0">
                <a:solidFill>
                  <a:srgbClr val="003300"/>
                </a:solidFill>
              </a:rPr>
              <a:t>然后可以执行”单步调试”</a:t>
            </a:r>
            <a:r>
              <a:rPr lang="en-US" altLang="zh-CN" sz="2000" b="1" dirty="0">
                <a:solidFill>
                  <a:srgbClr val="003300"/>
                </a:solidFill>
              </a:rPr>
              <a:t>,</a:t>
            </a:r>
            <a:r>
              <a:rPr lang="zh-CN" altLang="en-US" sz="2000" b="1" dirty="0">
                <a:solidFill>
                  <a:srgbClr val="003300"/>
                </a:solidFill>
              </a:rPr>
              <a:t>运行到</a:t>
            </a:r>
            <a:r>
              <a:rPr lang="en-US" altLang="zh-CN" sz="2000" b="1" dirty="0" err="1">
                <a:solidFill>
                  <a:srgbClr val="003300"/>
                </a:solidFill>
              </a:rPr>
              <a:t>printf</a:t>
            </a:r>
            <a:r>
              <a:rPr lang="en-US" altLang="zh-CN" sz="2000" b="1" dirty="0">
                <a:solidFill>
                  <a:srgbClr val="003300"/>
                </a:solidFill>
              </a:rPr>
              <a:t>()</a:t>
            </a:r>
            <a:r>
              <a:rPr lang="zh-CN" altLang="en-US" sz="2000" b="1" dirty="0">
                <a:solidFill>
                  <a:srgbClr val="003300"/>
                </a:solidFill>
              </a:rPr>
              <a:t>处</a:t>
            </a:r>
            <a:r>
              <a:rPr lang="en-US" altLang="zh-CN" sz="2000" b="1" dirty="0">
                <a:solidFill>
                  <a:srgbClr val="003300"/>
                </a:solidFill>
              </a:rPr>
              <a:t>.</a:t>
            </a:r>
          </a:p>
          <a:p>
            <a:pPr algn="l"/>
            <a:r>
              <a:rPr lang="zh-CN" altLang="en-US" sz="2400" b="1" dirty="0">
                <a:solidFill>
                  <a:srgbClr val="003300"/>
                </a:solidFill>
              </a:rPr>
              <a:t>发现</a:t>
            </a:r>
            <a:r>
              <a:rPr lang="en-US" altLang="zh-CN" sz="2400" b="1" dirty="0">
                <a:solidFill>
                  <a:srgbClr val="003300"/>
                </a:solidFill>
              </a:rPr>
              <a:t>:j=3  k=7.</a:t>
            </a:r>
          </a:p>
          <a:p>
            <a:pPr algn="l"/>
            <a:r>
              <a:rPr lang="en-US" altLang="zh-CN" sz="2400" b="1" dirty="0">
                <a:solidFill>
                  <a:srgbClr val="003300"/>
                </a:solidFill>
              </a:rPr>
              <a:t> </a:t>
            </a:r>
            <a:r>
              <a:rPr lang="zh-CN" altLang="en-US" sz="2400" b="1" dirty="0">
                <a:solidFill>
                  <a:srgbClr val="003300"/>
                </a:solidFill>
              </a:rPr>
              <a:t>答案也不对</a:t>
            </a:r>
            <a:r>
              <a:rPr lang="en-US" altLang="zh-CN" sz="2400" b="1" dirty="0">
                <a:solidFill>
                  <a:srgbClr val="003300"/>
                </a:solidFill>
              </a:rPr>
              <a:t>! </a:t>
            </a:r>
            <a:r>
              <a:rPr lang="zh-CN" altLang="en-US" sz="2400" b="1" dirty="0">
                <a:solidFill>
                  <a:srgbClr val="003300"/>
                </a:solidFill>
              </a:rPr>
              <a:t>说明第二个断点后有问题</a:t>
            </a:r>
            <a:r>
              <a:rPr lang="en-US" altLang="zh-CN" sz="2400" b="1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7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49275"/>
            <a:ext cx="896461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/>
              <a:t>单击”</a:t>
            </a:r>
            <a:r>
              <a:rPr lang="zh-CN" altLang="en-US" sz="2800" b="1" dirty="0">
                <a:solidFill>
                  <a:srgbClr val="0000FF"/>
                </a:solidFill>
              </a:rPr>
              <a:t>终止调试</a:t>
            </a:r>
            <a:r>
              <a:rPr lang="zh-CN" altLang="en-US" sz="2800" b="1" dirty="0"/>
              <a:t>”</a:t>
            </a:r>
            <a:r>
              <a:rPr lang="en-US" altLang="zh-CN" sz="2800" b="1" dirty="0"/>
              <a:t>(Stop </a:t>
            </a:r>
            <a:r>
              <a:rPr lang="en-US" altLang="zh-CN" sz="2800" b="1" dirty="0" err="1"/>
              <a:t>Debuging</a:t>
            </a:r>
            <a:r>
              <a:rPr lang="en-US" altLang="zh-CN" sz="2800" b="1" dirty="0"/>
              <a:t>),</a:t>
            </a:r>
            <a:r>
              <a:rPr lang="zh-CN" altLang="en-US" sz="2800" b="1" dirty="0"/>
              <a:t>仔细分析</a:t>
            </a:r>
            <a:r>
              <a:rPr lang="en-US" altLang="zh-CN" sz="2800" b="1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循环条件改为</a:t>
            </a:r>
            <a:r>
              <a:rPr lang="en-US" altLang="zh-CN" sz="2800" b="1" dirty="0">
                <a:sym typeface="Wingdings" panose="05000000000000000000" pitchFamily="2" charset="2"/>
              </a:rPr>
              <a:t>(</a:t>
            </a:r>
            <a:r>
              <a:rPr lang="en-US" altLang="zh-CN" sz="2800" b="1" dirty="0" err="1"/>
              <a:t>j%n</a:t>
            </a:r>
            <a:r>
              <a:rPr lang="en-US" altLang="zh-CN" sz="2800" b="1" dirty="0"/>
              <a:t>!=0)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71550" y="3140075"/>
            <a:ext cx="6011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Input  m  n:  3  7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回车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205038"/>
            <a:ext cx="367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/>
              <a:t>重新运行程序</a:t>
            </a:r>
            <a:r>
              <a:rPr lang="en-US" altLang="zh-CN" sz="3200" b="1"/>
              <a:t>: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2625" y="4148138"/>
            <a:ext cx="5329238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/>
              <a:t>输出结果</a:t>
            </a:r>
            <a:r>
              <a:rPr lang="en-US" altLang="zh-CN" sz="28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最小公倍数是</a:t>
            </a:r>
            <a:r>
              <a:rPr lang="en-US" altLang="zh-CN" sz="2800" b="1" dirty="0"/>
              <a:t>:21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   </a:t>
            </a:r>
            <a:r>
              <a:rPr lang="zh-CN" altLang="en-US" sz="2800" b="1" dirty="0"/>
              <a:t>最大公约数</a:t>
            </a:r>
            <a:r>
              <a:rPr lang="en-US" altLang="zh-CN" sz="2800" b="1" dirty="0"/>
              <a:t>:1</a:t>
            </a:r>
          </a:p>
          <a:p>
            <a:pPr algn="l">
              <a:spcBef>
                <a:spcPct val="50000"/>
              </a:spcBef>
            </a:pPr>
            <a:endParaRPr lang="en-US" altLang="zh-CN" sz="2800" dirty="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421163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5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八、小结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528" y="191683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3200" dirty="0" smtClean="0">
                <a:solidFill>
                  <a:srgbClr val="FF0000"/>
                </a:solidFill>
              </a:rPr>
              <a:t>程序的编写，熟练掌握单步调试、单点调试、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l"/>
            <a:r>
              <a:rPr lang="zh-CN" altLang="en-US" sz="3200" dirty="0" smtClean="0">
                <a:solidFill>
                  <a:srgbClr val="FF0000"/>
                </a:solidFill>
              </a:rPr>
              <a:t>变量查看、运行到光标的调试技巧，有助于提高代码错误调试的效率。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l"/>
            <a:endParaRPr lang="en-US" altLang="zh-CN" sz="32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0067F1"/>
                </a:solidFill>
              </a:rPr>
              <a:t>程序调试过程中，多种调试方法可相互穿插着使用。</a:t>
            </a:r>
            <a:endParaRPr lang="en-US" altLang="zh-CN" sz="3200" dirty="0">
              <a:solidFill>
                <a:srgbClr val="0067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0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31640" y="1844824"/>
            <a:ext cx="5832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panose="020B0604020202020204" pitchFamily="34" charset="0"/>
                <a:ea typeface="仿宋_GB231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2000" b="1" dirty="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谢 谢 </a:t>
            </a:r>
            <a:r>
              <a:rPr kumimoji="1" lang="zh-CN" altLang="en-US" sz="9600" b="1" i="1" dirty="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！</a:t>
            </a:r>
            <a:endParaRPr kumimoji="1" lang="en-US" altLang="zh-CN" sz="9600" b="1" i="1" dirty="0">
              <a:solidFill>
                <a:srgbClr val="FF3300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48" y="4293096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二、问题引导</a:t>
            </a:r>
            <a:endParaRPr lang="zh-CN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001000" cy="5308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</a:rPr>
              <a:t>问题</a:t>
            </a:r>
            <a:r>
              <a:rPr lang="en-US" altLang="zh-CN" sz="2600" dirty="0" smtClean="0">
                <a:solidFill>
                  <a:srgbClr val="FF0000"/>
                </a:solidFill>
              </a:rPr>
              <a:t>1</a:t>
            </a:r>
            <a:r>
              <a:rPr lang="zh-CN" altLang="en-US" sz="2600" dirty="0" smtClean="0">
                <a:solidFill>
                  <a:srgbClr val="FF0000"/>
                </a:solidFill>
              </a:rPr>
              <a:t>：</a:t>
            </a:r>
            <a:r>
              <a:rPr lang="zh-CN" altLang="en-US" sz="2600" dirty="0">
                <a:solidFill>
                  <a:srgbClr val="0000FF"/>
                </a:solidFill>
              </a:rPr>
              <a:t>我们在编写程序的时候，往往都会遇到程序出错的情况，如何通过编程工具快速的</a:t>
            </a:r>
            <a:r>
              <a:rPr lang="zh-CN" altLang="en-US" sz="2600" dirty="0" smtClean="0">
                <a:solidFill>
                  <a:srgbClr val="0000FF"/>
                </a:solidFill>
              </a:rPr>
              <a:t>定位错误</a:t>
            </a:r>
            <a:r>
              <a:rPr lang="zh-CN" altLang="en-US" sz="2600" dirty="0">
                <a:solidFill>
                  <a:srgbClr val="0000FF"/>
                </a:solidFill>
              </a:rPr>
              <a:t>呢？</a:t>
            </a:r>
            <a:endParaRPr lang="en-US" altLang="zh-CN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600" dirty="0" smtClean="0">
                <a:solidFill>
                  <a:srgbClr val="FF0000"/>
                </a:solidFill>
              </a:rPr>
              <a:t>问题</a:t>
            </a:r>
            <a:r>
              <a:rPr lang="en-US" altLang="zh-CN" sz="2600" dirty="0" smtClean="0">
                <a:solidFill>
                  <a:srgbClr val="FF0000"/>
                </a:solidFill>
              </a:rPr>
              <a:t>2</a:t>
            </a:r>
            <a:r>
              <a:rPr lang="zh-CN" altLang="en-US" sz="2600" dirty="0" smtClean="0">
                <a:solidFill>
                  <a:srgbClr val="FF0000"/>
                </a:solidFill>
              </a:rPr>
              <a:t>：</a:t>
            </a:r>
            <a:r>
              <a:rPr lang="zh-CN" altLang="en-US" sz="2600" dirty="0" smtClean="0">
                <a:solidFill>
                  <a:srgbClr val="0000FF"/>
                </a:solidFill>
              </a:rPr>
              <a:t>程序运行，如何才能开到程序的运行流程呢？</a:t>
            </a:r>
            <a:endParaRPr lang="en-US" altLang="zh-CN" sz="2600" dirty="0"/>
          </a:p>
          <a:p>
            <a:pPr>
              <a:lnSpc>
                <a:spcPct val="150000"/>
              </a:lnSpc>
            </a:pPr>
            <a:r>
              <a:rPr lang="zh-CN" altLang="zh-CN" sz="2600" dirty="0" smtClean="0">
                <a:solidFill>
                  <a:srgbClr val="FF0000"/>
                </a:solidFill>
              </a:rPr>
              <a:t>问题</a:t>
            </a:r>
            <a:r>
              <a:rPr lang="en-US" altLang="zh-CN" sz="2600" dirty="0" smtClean="0">
                <a:solidFill>
                  <a:srgbClr val="FF0000"/>
                </a:solidFill>
              </a:rPr>
              <a:t>3</a:t>
            </a:r>
            <a:r>
              <a:rPr lang="zh-CN" altLang="en-US" sz="2600" dirty="0">
                <a:solidFill>
                  <a:srgbClr val="FF0000"/>
                </a:solidFill>
              </a:rPr>
              <a:t>：</a:t>
            </a:r>
            <a:r>
              <a:rPr lang="zh-CN" altLang="en-US" sz="2600" dirty="0" smtClean="0">
                <a:solidFill>
                  <a:srgbClr val="0000FF"/>
                </a:solidFill>
              </a:rPr>
              <a:t>随程序已经运行，想看看自己定义的变量的变化情况，怎么办呢？</a:t>
            </a:r>
            <a:endParaRPr lang="en-US" altLang="zh-CN" sz="2600" dirty="0" smtClean="0">
              <a:solidFill>
                <a:srgbClr val="0000FF"/>
              </a:solidFill>
            </a:endParaRPr>
          </a:p>
          <a:p>
            <a:r>
              <a:rPr lang="en-US" altLang="zh-CN" sz="4800" b="1" dirty="0" smtClean="0">
                <a:solidFill>
                  <a:srgbClr val="FF0000"/>
                </a:solidFill>
              </a:rPr>
              <a:t>……</a:t>
            </a:r>
            <a:endParaRPr lang="en-US" altLang="zh-CN" sz="4800" b="1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0" indent="0" algn="ctr"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随着程序越来越复杂，调试愈发重要！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EE9AFA-9F30-469A-8D51-731B514ABA8B}" type="slidenum">
              <a:rPr lang="en-US" altLang="zh-CN" b="0"/>
              <a:pPr eaLnBrk="1" hangingPunct="1"/>
              <a:t>4</a:t>
            </a:fld>
            <a:endParaRPr lang="en-US" altLang="zh-CN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001000" cy="4608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altLang="zh-CN" sz="28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zh-CN" sz="8000" b="1" dirty="0" smtClean="0">
                <a:solidFill>
                  <a:srgbClr val="FF0000"/>
                </a:solidFill>
              </a:rPr>
              <a:t>C</a:t>
            </a:r>
            <a:r>
              <a:rPr lang="zh-CN" altLang="en-US" sz="8000" b="1" dirty="0" smtClean="0">
                <a:solidFill>
                  <a:srgbClr val="FF0000"/>
                </a:solidFill>
              </a:rPr>
              <a:t>语言上机调试步骤与方法</a:t>
            </a:r>
            <a:endParaRPr lang="en-US" altLang="zh-CN" sz="8000" b="1" dirty="0">
              <a:solidFill>
                <a:srgbClr val="FF0000"/>
              </a:solidFill>
            </a:endParaRPr>
          </a:p>
        </p:txBody>
      </p:sp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EE9AFA-9F30-469A-8D51-731B514ABA8B}" type="slidenum">
              <a:rPr lang="en-US" altLang="zh-CN" b="0"/>
              <a:pPr eaLnBrk="1" hangingPunct="1"/>
              <a:t>5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9146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643438" y="5516563"/>
            <a:ext cx="1657350" cy="433387"/>
          </a:xfrm>
          <a:prstGeom prst="wedgeRoundRectCallout">
            <a:avLst>
              <a:gd name="adj1" fmla="val -42625"/>
              <a:gd name="adj2" fmla="val 7014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输出窗口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95288" y="2349500"/>
            <a:ext cx="1873250" cy="433388"/>
          </a:xfrm>
          <a:prstGeom prst="wedgeRoundRectCallout">
            <a:avLst>
              <a:gd name="adj1" fmla="val -2032"/>
              <a:gd name="adj2" fmla="val 6538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工作窗口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00563" y="3644900"/>
            <a:ext cx="2087562" cy="433388"/>
          </a:xfrm>
          <a:prstGeom prst="wedgeRoundRectCallout">
            <a:avLst>
              <a:gd name="adj1" fmla="val -55019"/>
              <a:gd name="adj2" fmla="val -6172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编辑窗口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802438" y="1700213"/>
            <a:ext cx="2341562" cy="1081087"/>
          </a:xfrm>
          <a:prstGeom prst="wedgeRoundRectCallout">
            <a:avLst>
              <a:gd name="adj1" fmla="val -67083"/>
              <a:gd name="adj2" fmla="val -15058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03300"/>
                </a:solidFill>
              </a:rPr>
              <a:t>  </a:t>
            </a:r>
            <a:r>
              <a:rPr lang="zh-CN" altLang="en-US" b="1">
                <a:solidFill>
                  <a:srgbClr val="003300"/>
                </a:solidFill>
              </a:rPr>
              <a:t>可在菜单栏空白处右击</a:t>
            </a:r>
            <a:r>
              <a:rPr lang="en-US" altLang="zh-CN" b="1">
                <a:solidFill>
                  <a:srgbClr val="003300"/>
                </a:solidFill>
              </a:rPr>
              <a:t>.</a:t>
            </a:r>
            <a:r>
              <a:rPr lang="zh-CN" altLang="en-US" b="1">
                <a:solidFill>
                  <a:srgbClr val="003300"/>
                </a:solidFill>
              </a:rPr>
              <a:t>选择要显示的窗口和工具条。</a:t>
            </a:r>
          </a:p>
        </p:txBody>
      </p:sp>
    </p:spTree>
    <p:extLst>
      <p:ext uri="{BB962C8B-B14F-4D97-AF65-F5344CB8AC3E}">
        <p14:creationId xmlns:p14="http://schemas.microsoft.com/office/powerpoint/2010/main" val="6064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33" y="1046163"/>
            <a:ext cx="3338513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-73024" y="619126"/>
            <a:ext cx="37089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调试工具条的显示</a:t>
            </a:r>
            <a:r>
              <a:rPr lang="en-US" altLang="zh-CN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9378" y="1165526"/>
            <a:ext cx="536416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</a:rPr>
              <a:t>方法：</a:t>
            </a:r>
            <a:r>
              <a:rPr lang="zh-CN" altLang="en-US" sz="2800" b="1" dirty="0">
                <a:solidFill>
                  <a:schemeClr val="tx2"/>
                </a:solidFill>
              </a:rPr>
              <a:t>使用右键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</a:rPr>
              <a:t>   </a:t>
            </a:r>
            <a:r>
              <a:rPr lang="zh-CN" altLang="en-US" sz="2800" b="1" dirty="0">
                <a:solidFill>
                  <a:schemeClr val="tx2"/>
                </a:solidFill>
              </a:rPr>
              <a:t>在菜单栏空白处右击</a:t>
            </a:r>
            <a:r>
              <a:rPr lang="en-US" altLang="zh-CN" sz="2800" b="1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609129" y="2325395"/>
            <a:ext cx="6192837" cy="1038225"/>
            <a:chOff x="295" y="1162"/>
            <a:chExt cx="3901" cy="654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62"/>
              <a:ext cx="2404" cy="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3334" y="1253"/>
              <a:ext cx="862" cy="27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>
              <a:off x="2608" y="1389"/>
              <a:ext cx="771" cy="9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467544" y="2853294"/>
            <a:ext cx="6408737" cy="1847850"/>
            <a:chOff x="295" y="1525"/>
            <a:chExt cx="4037" cy="1164"/>
          </a:xfrm>
        </p:grpSpPr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3470" y="1525"/>
              <a:ext cx="862" cy="227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24"/>
              <a:ext cx="2223" cy="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>
              <a:off x="2426" y="1661"/>
              <a:ext cx="1134" cy="49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143917" y="3805821"/>
            <a:ext cx="8135938" cy="2836862"/>
            <a:chOff x="0" y="2387"/>
            <a:chExt cx="5125" cy="1787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379" y="2387"/>
              <a:ext cx="635" cy="227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85"/>
              <a:ext cx="5125" cy="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2562" y="2568"/>
              <a:ext cx="908" cy="8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48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2" y="620688"/>
            <a:ext cx="4283968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调试程序示例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3200" dirty="0" smtClean="0">
                <a:latin typeface="Arial" panose="020B0604020202020204" pitchFamily="34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zh-CN" altLang="en-US" sz="3200" dirty="0" smtClean="0">
                <a:latin typeface="Arial" panose="020B0604020202020204" pitchFamily="34" charset="0"/>
              </a:rPr>
              <a:t>计算</a:t>
            </a:r>
            <a:r>
              <a:rPr lang="zh-CN" altLang="en-US" sz="3200" dirty="0" smtClean="0">
                <a:latin typeface="Arial" panose="020B0604020202020204" pitchFamily="34" charset="0"/>
              </a:rPr>
              <a:t>分段函数</a:t>
            </a:r>
            <a:r>
              <a:rPr lang="en-US" altLang="zh-CN" sz="3200" dirty="0" smtClean="0">
                <a:latin typeface="Arial" panose="020B0604020202020204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endParaRPr lang="en-US" altLang="zh-CN" sz="3200" dirty="0" smtClean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dirty="0" smtClean="0">
                <a:latin typeface="Arial" panose="020B0604020202020204" pitchFamily="34" charset="0"/>
              </a:rPr>
              <a:t>            </a:t>
            </a:r>
            <a:r>
              <a:rPr lang="en-US" altLang="zh-CN" sz="3200" dirty="0" smtClean="0">
                <a:latin typeface="Arial" panose="020B0604020202020204" pitchFamily="34" charset="0"/>
              </a:rPr>
              <a:t>1/x         x</a:t>
            </a:r>
            <a:r>
              <a:rPr lang="en-US" altLang="zh-CN" sz="3200" dirty="0" smtClean="0">
                <a:latin typeface="Calisto MT" pitchFamily="18" charset="0"/>
              </a:rPr>
              <a:t>≠0</a:t>
            </a:r>
            <a:endParaRPr lang="el-GR" altLang="zh-CN" sz="3200" dirty="0" smtClean="0">
              <a:latin typeface="Calisto MT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dirty="0" smtClean="0">
                <a:latin typeface="Arial" panose="020B0604020202020204" pitchFamily="34" charset="0"/>
              </a:rPr>
              <a:t> f(x) =  </a:t>
            </a:r>
          </a:p>
          <a:p>
            <a:pPr algn="l">
              <a:spcBef>
                <a:spcPct val="50000"/>
              </a:spcBef>
            </a:pPr>
            <a:r>
              <a:rPr lang="en-US" altLang="zh-CN" sz="3200" dirty="0" smtClean="0">
                <a:latin typeface="Arial" panose="020B0604020202020204" pitchFamily="34" charset="0"/>
              </a:rPr>
              <a:t>             0            x=0 </a:t>
            </a:r>
          </a:p>
          <a:p>
            <a:pPr algn="l">
              <a:spcBef>
                <a:spcPct val="50000"/>
              </a:spcBef>
            </a:pPr>
            <a:endParaRPr lang="en-US" altLang="zh-CN" sz="3200" dirty="0" smtClean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zh-CN" sz="3200" dirty="0" smtClean="0">
              <a:latin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1331640" y="3933056"/>
            <a:ext cx="73025" cy="1439863"/>
          </a:xfrm>
          <a:prstGeom prst="leftBrace">
            <a:avLst>
              <a:gd name="adj1" fmla="val 164312"/>
              <a:gd name="adj2" fmla="val 50000"/>
            </a:avLst>
          </a:prstGeom>
          <a:solidFill>
            <a:schemeClr val="tx1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75448" y="1196752"/>
            <a:ext cx="4968552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#include&lt;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stdio.h</a:t>
            </a:r>
            <a:r>
              <a:rPr lang="en-US" altLang="zh-CN" sz="2800" dirty="0" smtClean="0">
                <a:latin typeface="Arial" panose="020B0604020202020204" pitchFamily="34" charset="0"/>
              </a:rPr>
              <a:t>&gt;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void main()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{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float 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x,y</a:t>
            </a:r>
            <a:r>
              <a:rPr lang="en-US" altLang="zh-CN" sz="2800" dirty="0" smtClean="0"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printf</a:t>
            </a:r>
            <a:r>
              <a:rPr lang="en-US" altLang="zh-CN" sz="2800" dirty="0" smtClean="0">
                <a:latin typeface="Arial" panose="020B0604020202020204" pitchFamily="34" charset="0"/>
              </a:rPr>
              <a:t>("input x:\n");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scanf</a:t>
            </a:r>
            <a:r>
              <a:rPr lang="en-US" altLang="zh-CN" sz="2800" dirty="0" smtClean="0">
                <a:latin typeface="Arial" panose="020B0604020202020204" pitchFamily="34" charset="0"/>
              </a:rPr>
              <a:t>("%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f",x</a:t>
            </a:r>
            <a:r>
              <a:rPr lang="en-US" altLang="zh-CN" sz="2800" dirty="0" smtClean="0"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if(x!=0)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	   y=1/x;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else 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	   y=0;</a:t>
            </a:r>
          </a:p>
          <a:p>
            <a:pPr algn="l"/>
            <a:endParaRPr lang="en-US" altLang="zh-CN" sz="2800" dirty="0" smtClean="0">
              <a:latin typeface="Arial" panose="020B0604020202020204" pitchFamily="34" charset="0"/>
            </a:endParaRP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   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printf</a:t>
            </a:r>
            <a:r>
              <a:rPr lang="en-US" altLang="zh-CN" sz="2800" dirty="0" smtClean="0">
                <a:latin typeface="Arial" panose="020B0604020202020204" pitchFamily="34" charset="0"/>
              </a:rPr>
              <a:t>("f(%.2f)=%.1f\n",</a:t>
            </a:r>
            <a:r>
              <a:rPr lang="en-US" altLang="zh-CN" sz="2800" dirty="0" err="1" smtClean="0">
                <a:latin typeface="Arial" panose="020B0604020202020204" pitchFamily="34" charset="0"/>
              </a:rPr>
              <a:t>x,y</a:t>
            </a:r>
            <a:r>
              <a:rPr lang="en-US" altLang="zh-CN" sz="2800" dirty="0" smtClean="0">
                <a:latin typeface="Arial" panose="020B0604020202020204" pitchFamily="34" charset="0"/>
              </a:rPr>
              <a:t>);</a:t>
            </a:r>
          </a:p>
          <a:p>
            <a:pPr algn="l"/>
            <a:r>
              <a:rPr lang="en-US" altLang="zh-CN" sz="2800" dirty="0" smtClean="0">
                <a:latin typeface="Arial" panose="020B0604020202020204" pitchFamily="34" charset="0"/>
              </a:rPr>
              <a:t>}</a:t>
            </a:r>
          </a:p>
          <a:p>
            <a:pPr algn="l">
              <a:spcBef>
                <a:spcPct val="50000"/>
              </a:spcBef>
            </a:pPr>
            <a:endParaRPr lang="en-US" altLang="zh-CN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369C-F7E5-4F62-973B-CA52AB4980D0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20688"/>
            <a:ext cx="90360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注</a:t>
            </a:r>
            <a:r>
              <a:rPr lang="en-US" altLang="zh-CN" sz="3200" b="1" dirty="0">
                <a:solidFill>
                  <a:srgbClr val="FF0000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/>
              <a:t>  </a:t>
            </a:r>
            <a:r>
              <a:rPr lang="zh-CN" altLang="en-US" sz="3200" b="1" dirty="0">
                <a:solidFill>
                  <a:srgbClr val="0000FF"/>
                </a:solidFill>
              </a:rPr>
              <a:t>在进行调试前，首先要正常通过编译和连接，排除所有语法错误</a:t>
            </a:r>
            <a:r>
              <a:rPr lang="en-US" altLang="zh-CN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597693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339975" y="4941888"/>
            <a:ext cx="1944688" cy="1008062"/>
          </a:xfrm>
          <a:prstGeom prst="wedgeRoundRectCallout">
            <a:avLst>
              <a:gd name="adj1" fmla="val -60287"/>
              <a:gd name="adj2" fmla="val -108898"/>
              <a:gd name="adj3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2400" b="1">
                <a:solidFill>
                  <a:srgbClr val="003300"/>
                </a:solidFill>
              </a:rPr>
              <a:t>点击此按钮进行编译</a:t>
            </a:r>
            <a:r>
              <a:rPr lang="en-US" altLang="zh-CN" sz="2400" b="1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43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1174</Words>
  <Application>Microsoft Office PowerPoint</Application>
  <PresentationFormat>全屏显示(4:3)</PresentationFormat>
  <Paragraphs>201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黑体</vt:lpstr>
      <vt:lpstr>华文行楷</vt:lpstr>
      <vt:lpstr>华文楷体</vt:lpstr>
      <vt:lpstr>华文新魏</vt:lpstr>
      <vt:lpstr>楷体_GB2312</vt:lpstr>
      <vt:lpstr>宋体</vt:lpstr>
      <vt:lpstr>Arial</vt:lpstr>
      <vt:lpstr>Calibri</vt:lpstr>
      <vt:lpstr>Calibri Light</vt:lpstr>
      <vt:lpstr>Calisto MT</vt:lpstr>
      <vt:lpstr>Times New Roman</vt:lpstr>
      <vt:lpstr>Verdana</vt:lpstr>
      <vt:lpstr>Wingdings</vt:lpstr>
      <vt:lpstr>Office 主题</vt:lpstr>
      <vt:lpstr>PowerPoint 演示文稿</vt:lpstr>
      <vt:lpstr>《冒泡排序法》提纲</vt:lpstr>
      <vt:lpstr>一、教学目标</vt:lpstr>
      <vt:lpstr>二、问题引导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八、小结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华南师范大学 曾碧卿(软件学院)</dc:creator>
  <cp:lastModifiedBy>tim</cp:lastModifiedBy>
  <cp:revision>210</cp:revision>
  <dcterms:created xsi:type="dcterms:W3CDTF">2004-11-26T05:12:32Z</dcterms:created>
  <dcterms:modified xsi:type="dcterms:W3CDTF">2016-12-12T08:15:45Z</dcterms:modified>
</cp:coreProperties>
</file>