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5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C655-CCA2-4599-9EDE-757D99CE29EC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C1AF-9644-4BAB-8DAB-C8AD92D68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5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微课开发技术</a:t>
            </a:r>
            <a:r>
              <a:rPr lang="en-US" altLang="zh-CN" baseline="0" dirty="0" smtClean="0"/>
              <a:t>_</a:t>
            </a:r>
            <a:r>
              <a:rPr lang="zh-CN" altLang="en-US" dirty="0" smtClean="0"/>
              <a:t>李健文</a:t>
            </a:r>
            <a:r>
              <a:rPr lang="en-US" altLang="zh-CN" dirty="0" smtClean="0"/>
              <a:t>_201604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9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微课的作用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9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利用影像教学，可以实现异步学习、合作学习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5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促进作用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8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翻转课堂，挑战传统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4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5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932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460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49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4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6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56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9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5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almanKhan_2011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AnantAgarwal_2013.mp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FFFF00"/>
                </a:solidFill>
              </a:rPr>
              <a:t>微课</a:t>
            </a:r>
            <a:r>
              <a:rPr lang="zh-CN" altLang="en-US" smtClean="0"/>
              <a:t>开发技术</a:t>
            </a:r>
            <a:br>
              <a:rPr lang="zh-CN" altLang="en-US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李健文  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37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9"/>
          <p:cNvSpPr txBox="1"/>
          <p:nvPr/>
        </p:nvSpPr>
        <p:spPr>
          <a:xfrm>
            <a:off x="3667108" y="2875003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微课的作用</a:t>
            </a:r>
            <a:endParaRPr lang="en-US" altLang="zh-CN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教学变革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1509984" y="1892829"/>
            <a:ext cx="3988592" cy="3572788"/>
            <a:chOff x="1066384" y="1275605"/>
            <a:chExt cx="2991444" cy="2679591"/>
          </a:xfrm>
        </p:grpSpPr>
        <p:pic>
          <p:nvPicPr>
            <p:cNvPr id="13" name="图片 12">
              <a:hlinkClick r:id="rId3" action="ppaction://hlinkfile" tooltip="Salman Khan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920" y="1275605"/>
              <a:ext cx="2530371" cy="14222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文本框 14"/>
            <p:cNvSpPr txBox="1"/>
            <p:nvPr/>
          </p:nvSpPr>
          <p:spPr>
            <a:xfrm>
              <a:off x="1066384" y="2931790"/>
              <a:ext cx="2991444" cy="1023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Salman </a:t>
              </a:r>
              <a:r>
                <a:rPr lang="en-US" altLang="zh-CN" sz="2400" dirty="0">
                  <a:solidFill>
                    <a:prstClr val="black"/>
                  </a:solidFill>
                </a:rPr>
                <a:t>Khan</a:t>
              </a:r>
            </a:p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Founder Khan Academy</a:t>
              </a:r>
            </a:p>
            <a:p>
              <a:pPr algn="ctr" defTabSz="1219080">
                <a:lnSpc>
                  <a:spcPct val="150000"/>
                </a:lnSpc>
              </a:pPr>
              <a:r>
                <a:rPr lang="en-US" altLang="zh-CN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Let’s use video to reinvent education</a:t>
              </a:r>
            </a:p>
            <a:p>
              <a:pPr algn="ctr" defTabSz="121908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/>
                  </a:solidFill>
                </a:rPr>
                <a:t>2011</a:t>
              </a:r>
              <a:r>
                <a:rPr lang="zh-CN" altLang="en-US" sz="1600" dirty="0">
                  <a:solidFill>
                    <a:prstClr val="black"/>
                  </a:solidFill>
                </a:rPr>
                <a:t>年</a:t>
              </a:r>
              <a:r>
                <a:rPr lang="en-US" altLang="zh-CN" sz="1600" dirty="0">
                  <a:solidFill>
                    <a:prstClr val="black"/>
                  </a:solidFill>
                </a:rPr>
                <a:t>3</a:t>
              </a:r>
              <a:r>
                <a:rPr lang="zh-CN" altLang="en-US" sz="1600" dirty="0">
                  <a:solidFill>
                    <a:prstClr val="black"/>
                  </a:solidFill>
                </a:rPr>
                <a:t>月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24338" y="1901093"/>
            <a:ext cx="5046573" cy="3572786"/>
            <a:chOff x="4587269" y="1275606"/>
            <a:chExt cx="3784930" cy="2679590"/>
          </a:xfrm>
        </p:grpSpPr>
        <p:pic>
          <p:nvPicPr>
            <p:cNvPr id="14" name="图片 13">
              <a:hlinkClick r:id="rId5" action="ppaction://hlinkfile" tooltip="Anant Agarwal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275606"/>
              <a:ext cx="2530371" cy="14222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文本框 23"/>
            <p:cNvSpPr txBox="1"/>
            <p:nvPr/>
          </p:nvSpPr>
          <p:spPr>
            <a:xfrm>
              <a:off x="4587269" y="2931790"/>
              <a:ext cx="3784930" cy="1023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Anant Agarwal</a:t>
              </a:r>
            </a:p>
            <a:p>
              <a:pPr algn="ctr" defTabSz="1219080"/>
              <a:r>
                <a:rPr lang="en-US" altLang="zh-CN" sz="1067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CEO of edX</a:t>
              </a:r>
            </a:p>
            <a:p>
              <a:pPr algn="ctr" defTabSz="1219080">
                <a:lnSpc>
                  <a:spcPct val="150000"/>
                </a:lnSpc>
              </a:pPr>
              <a:r>
                <a:rPr lang="en-US" altLang="zh-CN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Why massive open online courses (still) matter</a:t>
              </a:r>
            </a:p>
            <a:p>
              <a:pPr algn="ctr" defTabSz="121908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/>
                  </a:solidFill>
                </a:rPr>
                <a:t>2013</a:t>
              </a:r>
              <a:r>
                <a:rPr lang="zh-CN" altLang="en-US" sz="1600" dirty="0">
                  <a:solidFill>
                    <a:prstClr val="black"/>
                  </a:solidFill>
                </a:rPr>
                <a:t>年</a:t>
              </a:r>
              <a:r>
                <a:rPr lang="en-US" altLang="zh-CN" sz="1600" dirty="0">
                  <a:solidFill>
                    <a:prstClr val="black"/>
                  </a:solidFill>
                </a:rPr>
                <a:t>6</a:t>
              </a:r>
              <a:r>
                <a:rPr lang="zh-CN" altLang="en-US" sz="1600" dirty="0">
                  <a:solidFill>
                    <a:prstClr val="black"/>
                  </a:solidFill>
                </a:rPr>
                <a:t>月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350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促进作用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908878" y="1959824"/>
            <a:ext cx="6710330" cy="830998"/>
            <a:chOff x="1946161" y="1963588"/>
            <a:chExt cx="6710330" cy="830998"/>
          </a:xfrm>
        </p:grpSpPr>
        <p:sp>
          <p:nvSpPr>
            <p:cNvPr id="3" name="文本框 2"/>
            <p:cNvSpPr txBox="1"/>
            <p:nvPr/>
          </p:nvSpPr>
          <p:spPr>
            <a:xfrm>
              <a:off x="5826870" y="1963589"/>
              <a:ext cx="28296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zh-CN" alt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异步</a:t>
              </a:r>
              <a:r>
                <a:rPr lang="zh-CN" altLang="en-US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教学</a:t>
              </a:r>
              <a:r>
                <a:rPr lang="zh-CN" alt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946161" y="1963588"/>
              <a:ext cx="28296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zh-CN" alt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同步</a:t>
              </a:r>
              <a:r>
                <a:rPr lang="zh-CN" altLang="en-US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教学</a:t>
              </a:r>
              <a:r>
                <a:rPr lang="zh-CN" altLang="en-US" sz="4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gray">
            <a:xfrm rot="20400000" flipV="1">
              <a:off x="4807588" y="2154050"/>
              <a:ext cx="781393" cy="450072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solidFill>
              <a:schemeClr val="tx1"/>
            </a:solidFill>
            <a:ln w="12700">
              <a:noFill/>
              <a:prstDash val="solid"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08878" y="3613454"/>
            <a:ext cx="8374247" cy="1569660"/>
            <a:chOff x="1946161" y="3185436"/>
            <a:chExt cx="8374247" cy="1569659"/>
          </a:xfrm>
        </p:grpSpPr>
        <p:sp>
          <p:nvSpPr>
            <p:cNvPr id="6" name="文本框 5"/>
            <p:cNvSpPr txBox="1"/>
            <p:nvPr/>
          </p:nvSpPr>
          <p:spPr>
            <a:xfrm>
              <a:off x="1946161" y="3185437"/>
              <a:ext cx="28296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zh-CN" alt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板书</a:t>
              </a:r>
              <a:r>
                <a:rPr lang="zh-CN" altLang="en-US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教学</a:t>
              </a:r>
              <a:r>
                <a:rPr lang="zh-CN" alt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826870" y="3185436"/>
              <a:ext cx="4493538" cy="1569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zh-CN" alt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在线</a:t>
              </a:r>
              <a:r>
                <a:rPr lang="zh-CN" altLang="en-US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视频、练习</a:t>
              </a:r>
              <a:endPara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defTabSz="914377"/>
              <a:r>
                <a:rPr lang="zh-CN" alt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互动</a:t>
              </a:r>
              <a:r>
                <a:rPr lang="zh-CN" altLang="en-US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学习</a:t>
              </a:r>
              <a:r>
                <a:rPr lang="zh-CN" altLang="en-US" sz="4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gray">
            <a:xfrm rot="1185023">
              <a:off x="4807587" y="3375899"/>
              <a:ext cx="781393" cy="450072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solidFill>
              <a:schemeClr val="tx1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654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>
            <a:stCxn id="21" idx="0"/>
          </p:cNvCxnSpPr>
          <p:nvPr/>
        </p:nvCxnSpPr>
        <p:spPr>
          <a:xfrm>
            <a:off x="3116930" y="3687973"/>
            <a:ext cx="8163647" cy="29060"/>
          </a:xfrm>
          <a:prstGeom prst="line">
            <a:avLst/>
          </a:prstGeom>
          <a:ln w="28575">
            <a:solidFill>
              <a:srgbClr val="8C383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挑战传统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40" y="1918884"/>
            <a:ext cx="914400" cy="482600"/>
          </a:xfrm>
          <a:prstGeom prst="rect">
            <a:avLst/>
          </a:prstGeom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40" y="4649461"/>
            <a:ext cx="914400" cy="482600"/>
          </a:xfrm>
          <a:prstGeom prst="rect">
            <a:avLst/>
          </a:prstGeom>
          <a:effectLst/>
        </p:spPr>
      </p:pic>
      <p:grpSp>
        <p:nvGrpSpPr>
          <p:cNvPr id="16" name="组合 15"/>
          <p:cNvGrpSpPr/>
          <p:nvPr/>
        </p:nvGrpSpPr>
        <p:grpSpPr>
          <a:xfrm>
            <a:off x="4066802" y="1303132"/>
            <a:ext cx="2496277" cy="2125141"/>
            <a:chOff x="2987824" y="843558"/>
            <a:chExt cx="1872208" cy="15938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843558"/>
              <a:ext cx="1872208" cy="127843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213013" y="2121991"/>
              <a:ext cx="137201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133" dirty="0">
                  <a:solidFill>
                    <a:prstClr val="white"/>
                  </a:solidFill>
                </a:rPr>
                <a:t>教师课堂讲解</a:t>
              </a:r>
              <a:endParaRPr lang="zh-CN" altLang="en-US" sz="21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04602" y="1124745"/>
            <a:ext cx="2496278" cy="2298237"/>
            <a:chOff x="5833864" y="710162"/>
            <a:chExt cx="1872208" cy="17236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864" y="710162"/>
              <a:ext cx="1872208" cy="141182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5959489" y="2118417"/>
              <a:ext cx="1577596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133" dirty="0">
                  <a:solidFill>
                    <a:prstClr val="white"/>
                  </a:solidFill>
                </a:rPr>
                <a:t>学生在家做作业</a:t>
              </a:r>
              <a:endParaRPr lang="zh-CN" altLang="en-US" sz="21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58724" y="4033709"/>
            <a:ext cx="2504354" cy="2125141"/>
            <a:chOff x="2981766" y="2859782"/>
            <a:chExt cx="1878266" cy="15938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66" y="2859782"/>
              <a:ext cx="1878266" cy="127843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3110420" y="4138215"/>
              <a:ext cx="1577596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133" dirty="0">
                  <a:solidFill>
                    <a:prstClr val="white"/>
                  </a:solidFill>
                </a:rPr>
                <a:t>学生在家看</a:t>
              </a:r>
              <a:r>
                <a:rPr lang="zh-CN" altLang="en-US" sz="2133" dirty="0">
                  <a:solidFill>
                    <a:srgbClr val="FFFF00"/>
                  </a:solidFill>
                </a:rPr>
                <a:t>微课</a:t>
              </a:r>
              <a:endParaRPr lang="zh-CN" altLang="en-US" sz="2133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04601" y="3948032"/>
            <a:ext cx="2499910" cy="2210817"/>
            <a:chOff x="5839938" y="2791951"/>
            <a:chExt cx="1874933" cy="165811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938" y="2791951"/>
              <a:ext cx="1874933" cy="134626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6069519" y="4134641"/>
              <a:ext cx="1372010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133" dirty="0">
                  <a:solidFill>
                    <a:prstClr val="white"/>
                  </a:solidFill>
                </a:rPr>
                <a:t>师生课堂互动</a:t>
              </a:r>
              <a:endParaRPr lang="zh-CN" altLang="en-US" sz="21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92727" y="2727865"/>
            <a:ext cx="1824202" cy="1920213"/>
            <a:chOff x="896057" y="2034624"/>
            <a:chExt cx="1368152" cy="1440160"/>
          </a:xfrm>
        </p:grpSpPr>
        <p:sp>
          <p:nvSpPr>
            <p:cNvPr id="21" name="线形标注 1 20"/>
            <p:cNvSpPr/>
            <p:nvPr/>
          </p:nvSpPr>
          <p:spPr>
            <a:xfrm>
              <a:off x="896057" y="2034624"/>
              <a:ext cx="1368152" cy="1440160"/>
            </a:xfrm>
            <a:prstGeom prst="borderCallout1">
              <a:avLst>
                <a:gd name="adj1" fmla="val 101222"/>
                <a:gd name="adj2" fmla="val 71268"/>
                <a:gd name="adj3" fmla="val 137459"/>
                <a:gd name="adj4" fmla="val 114234"/>
              </a:avLst>
            </a:prstGeom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26135" y="2154540"/>
              <a:ext cx="1061829" cy="117724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defTabSz="1219080"/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翻转</a:t>
              </a:r>
              <a:endParaRPr lang="en-US" altLang="zh-CN" sz="4800" b="1" dirty="0">
                <a:solidFill>
                  <a:prstClr val="white">
                    <a:lumMod val="95000"/>
                  </a:prstClr>
                </a:solidFill>
              </a:endParaRPr>
            </a:p>
            <a:p>
              <a:pPr defTabSz="1219080"/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课堂</a:t>
              </a:r>
              <a:endParaRPr lang="zh-CN" altLang="en-US" sz="48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055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宽屏</PresentationFormat>
  <Paragraphs>35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方正姚体</vt:lpstr>
      <vt:lpstr>宋体</vt:lpstr>
      <vt:lpstr>微软雅黑</vt:lpstr>
      <vt:lpstr>Arial</vt:lpstr>
      <vt:lpstr>Calibri</vt:lpstr>
      <vt:lpstr>Tahoma</vt:lpstr>
      <vt:lpstr>1_Office 主题</vt:lpstr>
      <vt:lpstr>微课开发技术 </vt:lpstr>
      <vt:lpstr>PowerPoint 演示文稿</vt:lpstr>
      <vt:lpstr>教学变革</vt:lpstr>
      <vt:lpstr>促进作用</vt:lpstr>
      <vt:lpstr>挑战传统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微课开发技术 </dc:title>
  <dc:creator>pper lee</dc:creator>
  <cp:lastModifiedBy>pper lee</cp:lastModifiedBy>
  <cp:revision>1</cp:revision>
  <dcterms:created xsi:type="dcterms:W3CDTF">2016-10-20T03:06:49Z</dcterms:created>
  <dcterms:modified xsi:type="dcterms:W3CDTF">2016-10-20T03:07:41Z</dcterms:modified>
</cp:coreProperties>
</file>