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CB7E7-40B6-4D07-97F9-A94B9A002AA1}" type="datetimeFigureOut">
              <a:rPr lang="zh-CN" altLang="en-US" smtClean="0"/>
              <a:t>2016/10/20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1D564-B9DE-4C10-A549-C76DAF48A4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628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典型微课开发工具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32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方法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708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软件介绍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46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界面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44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录课实景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77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《</a:t>
            </a:r>
            <a:r>
              <a:rPr lang="zh-CN" altLang="en-US" dirty="0" smtClean="0"/>
              <a:t>国际服务贸易</a:t>
            </a:r>
            <a:r>
              <a:rPr lang="en-US" altLang="zh-CN" dirty="0" smtClean="0"/>
              <a:t>》</a:t>
            </a:r>
            <a:r>
              <a:rPr lang="zh-CN" altLang="en-US" dirty="0" smtClean="0"/>
              <a:t>微课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22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其他</a:t>
            </a:r>
            <a:r>
              <a:rPr lang="en-US" altLang="zh-CN" dirty="0" smtClean="0"/>
              <a:t>iPad</a:t>
            </a:r>
            <a:r>
              <a:rPr lang="zh-CN" altLang="en-US" dirty="0" smtClean="0"/>
              <a:t>应用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232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摄像机拍摄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25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rgbClr val="2A82B0"/>
                </a:solidFill>
                <a:latin typeface="微软雅黑" pitchFamily="34" charset="-122"/>
                <a:ea typeface="微软雅黑" pitchFamily="34" charset="-122"/>
              </a:rPr>
              <a:t>演播室拍摄</a:t>
            </a:r>
            <a:endParaRPr lang="en-US" altLang="zh-CN" dirty="0" smtClean="0">
              <a:solidFill>
                <a:srgbClr val="2A82B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3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室外拍摄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67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稳定器拍摄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17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手机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69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屏幕录制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71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软件介绍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26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获取软件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440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rgbClr val="2A82B0"/>
                </a:solidFill>
                <a:latin typeface="微软雅黑" pitchFamily="34" charset="-122"/>
                <a:ea typeface="微软雅黑" pitchFamily="34" charset="-122"/>
              </a:rPr>
              <a:t>配套工具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932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rgbClr val="2A82B0"/>
                </a:solidFill>
                <a:latin typeface="微软雅黑" pitchFamily="34" charset="-122"/>
                <a:ea typeface="微软雅黑" pitchFamily="34" charset="-122"/>
              </a:rPr>
              <a:t>非编合成，用于旧课件改造微课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6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非编步骤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407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非编步骤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30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特殊处理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80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rgbClr val="2A82B0"/>
                </a:solidFill>
                <a:latin typeface="微软雅黑" pitchFamily="34" charset="-122"/>
                <a:ea typeface="微软雅黑" pitchFamily="34" charset="-122"/>
              </a:rPr>
              <a:t>多种方式混合制作</a:t>
            </a:r>
            <a:endParaRPr lang="en-US" altLang="zh-CN" dirty="0" smtClean="0">
              <a:solidFill>
                <a:srgbClr val="2A82B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50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rgbClr val="2A82B0"/>
                </a:solidFill>
                <a:latin typeface="微软雅黑" pitchFamily="34" charset="-122"/>
                <a:ea typeface="微软雅黑" pitchFamily="34" charset="-122"/>
              </a:rPr>
              <a:t>合作单位的资源，转换成微课</a:t>
            </a:r>
            <a:endParaRPr lang="en-US" altLang="zh-CN" dirty="0" smtClean="0">
              <a:solidFill>
                <a:srgbClr val="2A82B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9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范例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777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rgbClr val="2A82B0"/>
                </a:solidFill>
                <a:latin typeface="微软雅黑" pitchFamily="34" charset="-122"/>
                <a:ea typeface="微软雅黑" pitchFamily="34" charset="-122"/>
              </a:rPr>
              <a:t>加工方式</a:t>
            </a:r>
            <a:endParaRPr lang="en-US" altLang="zh-CN" dirty="0" smtClean="0">
              <a:solidFill>
                <a:srgbClr val="2A82B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04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增加了字幕、素材重新组织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2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范例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8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范例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17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手机固定方法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6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手机直播实验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17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平板录课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03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方法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1AE8-4E9A-4F2B-9F2B-7B27B86452D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7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21352" y="1796819"/>
            <a:ext cx="6410819" cy="1344149"/>
          </a:xfrm>
          <a:prstGeom prst="rect">
            <a:avLst/>
          </a:prstGeom>
        </p:spPr>
        <p:txBody>
          <a:bodyPr lIns="91434" tIns="45717" rIns="91434" bIns="45717">
            <a:noAutofit/>
          </a:bodyPr>
          <a:lstStyle>
            <a:lvl1pPr algn="ctr">
              <a:defRPr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1691" y="3937679"/>
            <a:ext cx="3840427" cy="576064"/>
          </a:xfrm>
          <a:prstGeom prst="rect">
            <a:avLst/>
          </a:prstGeom>
        </p:spPr>
        <p:txBody>
          <a:bodyPr lIns="91434" tIns="45717" rIns="91434" bIns="45717" anchor="ctr">
            <a:noAutofit/>
          </a:bodyPr>
          <a:lstStyle>
            <a:lvl1pPr marL="0" indent="0" algn="l" fontAlgn="auto">
              <a:buNone/>
              <a:defRPr sz="2133" b="0">
                <a:solidFill>
                  <a:schemeClr val="bg1">
                    <a:lumMod val="85000"/>
                  </a:schemeClr>
                </a:solidFill>
                <a:effectLst/>
              </a:defRPr>
            </a:lvl1pPr>
            <a:lvl2pPr marL="609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en-US" altLang="zh-CN" dirty="0" smtClean="0"/>
          </a:p>
        </p:txBody>
      </p:sp>
      <p:pic>
        <p:nvPicPr>
          <p:cNvPr id="7" name="图片 6" descr="未标题-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23671" y="1000108"/>
            <a:ext cx="5368335" cy="4857784"/>
          </a:xfrm>
          <a:prstGeom prst="rect">
            <a:avLst/>
          </a:prstGeom>
          <a:effectLst/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5" y="5253203"/>
            <a:ext cx="1632180" cy="8296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950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白页面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0" y="6762749"/>
            <a:ext cx="12192000" cy="95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6" rIns="121913" bIns="60956"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09600" y="275170"/>
            <a:ext cx="10972800" cy="677316"/>
          </a:xfrm>
          <a:prstGeom prst="rect">
            <a:avLst/>
          </a:prstGeom>
        </p:spPr>
        <p:txBody>
          <a:bodyPr lIns="91434" tIns="45717" rIns="91434" bIns="45717" anchor="ctr"/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675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蓝白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.png"/>
          <p:cNvPicPr>
            <a:picLocks noChangeAspect="1"/>
          </p:cNvPicPr>
          <p:nvPr userDrawn="1"/>
        </p:nvPicPr>
        <p:blipFill>
          <a:blip r:embed="rId2">
            <a:lum bright="100000"/>
          </a:blip>
          <a:srcRect l="16589" t="18028" r="18189" b="196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3" descr="C:\Documents and Settings\ap1007\桌面\未标题-3.png"/>
          <p:cNvPicPr>
            <a:picLocks noChangeAspect="1" noChangeArrowheads="1"/>
          </p:cNvPicPr>
          <p:nvPr userDrawn="1"/>
        </p:nvPicPr>
        <p:blipFill>
          <a:blip r:embed="rId3"/>
          <a:srcRect t="16156" r="40895" b="53686"/>
          <a:stretch>
            <a:fillRect/>
          </a:stretch>
        </p:blipFill>
        <p:spPr bwMode="auto">
          <a:xfrm>
            <a:off x="3047980" y="1"/>
            <a:ext cx="9144021" cy="2666995"/>
          </a:xfrm>
          <a:prstGeom prst="rect">
            <a:avLst/>
          </a:prstGeom>
          <a:noFill/>
        </p:spPr>
      </p:pic>
      <p:pic>
        <p:nvPicPr>
          <p:cNvPr id="13" name="Picture 3" descr="C:\Documents and Settings\ap1007\桌面\未标题-3.png"/>
          <p:cNvPicPr>
            <a:picLocks noChangeAspect="1" noChangeArrowheads="1"/>
          </p:cNvPicPr>
          <p:nvPr userDrawn="1"/>
        </p:nvPicPr>
        <p:blipFill>
          <a:blip r:embed="rId3"/>
          <a:srcRect t="24773" r="59365" b="53686"/>
          <a:stretch>
            <a:fillRect/>
          </a:stretch>
        </p:blipFill>
        <p:spPr bwMode="auto">
          <a:xfrm>
            <a:off x="2857479" y="4953012"/>
            <a:ext cx="6286544" cy="1904989"/>
          </a:xfrm>
          <a:prstGeom prst="rect">
            <a:avLst/>
          </a:prstGeom>
          <a:noFill/>
        </p:spPr>
      </p:pic>
      <p:cxnSp>
        <p:nvCxnSpPr>
          <p:cNvPr id="16" name="直接连接符 15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09600" y="275170"/>
            <a:ext cx="10972800" cy="677316"/>
          </a:xfrm>
          <a:prstGeom prst="rect">
            <a:avLst/>
          </a:prstGeom>
        </p:spPr>
        <p:txBody>
          <a:bodyPr lIns="91434" tIns="45717" rIns="91434" bIns="45717" anchor="ctr"/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417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线条9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7000" contrast="-24000"/>
          </a:blip>
          <a:srcRect r="26487"/>
          <a:stretch>
            <a:fillRect/>
          </a:stretch>
        </p:blipFill>
        <p:spPr>
          <a:xfrm>
            <a:off x="11144285" y="0"/>
            <a:ext cx="1047716" cy="6858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0" y="6762749"/>
            <a:ext cx="12192000" cy="95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6" rIns="121913" bIns="60956"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10" name="组合 12"/>
          <p:cNvGrpSpPr/>
          <p:nvPr userDrawn="1"/>
        </p:nvGrpSpPr>
        <p:grpSpPr>
          <a:xfrm>
            <a:off x="1523968" y="1095371"/>
            <a:ext cx="9144064" cy="4667259"/>
            <a:chOff x="1214414" y="821528"/>
            <a:chExt cx="6858048" cy="3500444"/>
          </a:xfrm>
        </p:grpSpPr>
        <p:sp>
          <p:nvSpPr>
            <p:cNvPr id="15" name="椭圆 14"/>
            <p:cNvSpPr/>
            <p:nvPr/>
          </p:nvSpPr>
          <p:spPr>
            <a:xfrm>
              <a:off x="2893216" y="821528"/>
              <a:ext cx="3500444" cy="350044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zh-CN" alt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12" name="组合 10"/>
            <p:cNvGrpSpPr/>
            <p:nvPr/>
          </p:nvGrpSpPr>
          <p:grpSpPr>
            <a:xfrm>
              <a:off x="1214414" y="1640726"/>
              <a:ext cx="6858048" cy="1838917"/>
              <a:chOff x="1214414" y="928676"/>
              <a:chExt cx="6858048" cy="1838917"/>
            </a:xfrm>
          </p:grpSpPr>
          <p:sp>
            <p:nvSpPr>
              <p:cNvPr id="13" name="TextBox 14"/>
              <p:cNvSpPr txBox="1"/>
              <p:nvPr/>
            </p:nvSpPr>
            <p:spPr>
              <a:xfrm>
                <a:off x="1214414" y="928676"/>
                <a:ext cx="1571636" cy="1838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080"/>
                <a:r>
                  <a:rPr lang="en-US" altLang="zh-CN" sz="15333" dirty="0">
                    <a:solidFill>
                      <a:srgbClr val="9BBB59">
                        <a:lumMod val="75000"/>
                      </a:srgbClr>
                    </a:solidFill>
                    <a:latin typeface="方正姚体" pitchFamily="2" charset="-122"/>
                    <a:ea typeface="方正姚体" pitchFamily="2" charset="-122"/>
                  </a:rPr>
                  <a:t>“</a:t>
                </a:r>
                <a:endParaRPr lang="zh-CN" altLang="en-US" sz="15333" dirty="0">
                  <a:solidFill>
                    <a:srgbClr val="9BBB59">
                      <a:lumMod val="75000"/>
                    </a:srgbClr>
                  </a:solidFill>
                  <a:latin typeface="方正姚体" pitchFamily="2" charset="-122"/>
                  <a:ea typeface="方正姚体" pitchFamily="2" charset="-122"/>
                </a:endParaRPr>
              </a:p>
            </p:txBody>
          </p:sp>
          <p:sp>
            <p:nvSpPr>
              <p:cNvPr id="14" name="TextBox 15"/>
              <p:cNvSpPr txBox="1"/>
              <p:nvPr/>
            </p:nvSpPr>
            <p:spPr>
              <a:xfrm flipV="1">
                <a:off x="6500826" y="928676"/>
                <a:ext cx="1571636" cy="1838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080"/>
                <a:r>
                  <a:rPr lang="zh-CN" altLang="en-US" sz="15333" dirty="0">
                    <a:solidFill>
                      <a:srgbClr val="9BBB59">
                        <a:lumMod val="75000"/>
                      </a:srgbClr>
                    </a:solidFill>
                    <a:latin typeface="方正姚体" pitchFamily="2" charset="-122"/>
                    <a:ea typeface="方正姚体" pitchFamily="2" charset="-122"/>
                  </a:rPr>
                  <a:t>“</a:t>
                </a:r>
              </a:p>
            </p:txBody>
          </p:sp>
        </p:grpSp>
      </p:grpSp>
      <p:sp>
        <p:nvSpPr>
          <p:cNvPr id="11" name="图文框 10"/>
          <p:cNvSpPr/>
          <p:nvPr userDrawn="1"/>
        </p:nvSpPr>
        <p:spPr>
          <a:xfrm>
            <a:off x="0" y="1"/>
            <a:ext cx="12192000" cy="6858000"/>
          </a:xfrm>
          <a:prstGeom prst="frame">
            <a:avLst>
              <a:gd name="adj1" fmla="val 159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6" rIns="121913" bIns="60956" rtlCol="0" anchor="ctr"/>
          <a:lstStyle/>
          <a:p>
            <a:pPr algn="ctr" defTabSz="1219080"/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标题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线条9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7000" contrast="-24000"/>
          </a:blip>
          <a:srcRect r="26487"/>
          <a:stretch>
            <a:fillRect/>
          </a:stretch>
        </p:blipFill>
        <p:spPr>
          <a:xfrm>
            <a:off x="11144285" y="0"/>
            <a:ext cx="1047716" cy="6858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0" y="6762749"/>
            <a:ext cx="12192000" cy="95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6" rIns="121913" bIns="60956"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523968" y="1095371"/>
            <a:ext cx="9144064" cy="4667259"/>
            <a:chOff x="1142976" y="785801"/>
            <a:chExt cx="6858048" cy="3500444"/>
          </a:xfrm>
        </p:grpSpPr>
        <p:pic>
          <p:nvPicPr>
            <p:cNvPr id="22" name="图片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6111">
              <a:off x="5383880" y="1075428"/>
              <a:ext cx="1524000" cy="1714500"/>
            </a:xfrm>
            <a:prstGeom prst="rect">
              <a:avLst/>
            </a:prstGeom>
          </p:spPr>
        </p:pic>
        <p:grpSp>
          <p:nvGrpSpPr>
            <p:cNvPr id="23" name="组合 12"/>
            <p:cNvGrpSpPr/>
            <p:nvPr userDrawn="1"/>
          </p:nvGrpSpPr>
          <p:grpSpPr>
            <a:xfrm>
              <a:off x="1142976" y="785801"/>
              <a:ext cx="6858048" cy="3500444"/>
              <a:chOff x="1214414" y="821528"/>
              <a:chExt cx="6858048" cy="3500444"/>
            </a:xfrm>
          </p:grpSpPr>
          <p:grpSp>
            <p:nvGrpSpPr>
              <p:cNvPr id="25" name="组合 10"/>
              <p:cNvGrpSpPr/>
              <p:nvPr/>
            </p:nvGrpSpPr>
            <p:grpSpPr>
              <a:xfrm>
                <a:off x="1214414" y="1640726"/>
                <a:ext cx="6858048" cy="1838917"/>
                <a:chOff x="1214414" y="928676"/>
                <a:chExt cx="6858048" cy="1838917"/>
              </a:xfrm>
            </p:grpSpPr>
            <p:sp>
              <p:nvSpPr>
                <p:cNvPr id="26" name="TextBox 14"/>
                <p:cNvSpPr txBox="1"/>
                <p:nvPr/>
              </p:nvSpPr>
              <p:spPr>
                <a:xfrm>
                  <a:off x="1214414" y="928676"/>
                  <a:ext cx="1571636" cy="18389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080"/>
                  <a:r>
                    <a:rPr lang="en-US" altLang="zh-CN" sz="15333" dirty="0">
                      <a:solidFill>
                        <a:srgbClr val="9BBB59">
                          <a:lumMod val="75000"/>
                        </a:srgbClr>
                      </a:solidFill>
                      <a:latin typeface="方正姚体" pitchFamily="2" charset="-122"/>
                      <a:ea typeface="方正姚体" pitchFamily="2" charset="-122"/>
                    </a:rPr>
                    <a:t>“</a:t>
                  </a:r>
                  <a:endParaRPr lang="zh-CN" altLang="en-US" sz="15333" dirty="0">
                    <a:solidFill>
                      <a:srgbClr val="9BBB59">
                        <a:lumMod val="75000"/>
                      </a:srgbClr>
                    </a:solidFill>
                    <a:latin typeface="方正姚体" pitchFamily="2" charset="-122"/>
                    <a:ea typeface="方正姚体" pitchFamily="2" charset="-122"/>
                  </a:endParaRPr>
                </a:p>
              </p:txBody>
            </p:sp>
            <p:sp>
              <p:nvSpPr>
                <p:cNvPr id="27" name="TextBox 15"/>
                <p:cNvSpPr txBox="1"/>
                <p:nvPr/>
              </p:nvSpPr>
              <p:spPr>
                <a:xfrm flipV="1">
                  <a:off x="6500826" y="928676"/>
                  <a:ext cx="1571636" cy="18389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080"/>
                  <a:r>
                    <a:rPr lang="zh-CN" altLang="en-US" sz="15333" dirty="0">
                      <a:solidFill>
                        <a:srgbClr val="9BBB59">
                          <a:lumMod val="75000"/>
                        </a:srgbClr>
                      </a:solidFill>
                      <a:latin typeface="方正姚体" pitchFamily="2" charset="-122"/>
                      <a:ea typeface="方正姚体" pitchFamily="2" charset="-122"/>
                    </a:rPr>
                    <a:t>“</a:t>
                  </a:r>
                </a:p>
              </p:txBody>
            </p:sp>
          </p:grpSp>
          <p:sp>
            <p:nvSpPr>
              <p:cNvPr id="28" name="椭圆 27"/>
              <p:cNvSpPr/>
              <p:nvPr/>
            </p:nvSpPr>
            <p:spPr>
              <a:xfrm>
                <a:off x="2893216" y="821528"/>
                <a:ext cx="3500444" cy="3500444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80"/>
                <a:endParaRPr lang="zh-CN" altLang="en-US" sz="24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3" name="图文框 12"/>
          <p:cNvSpPr/>
          <p:nvPr userDrawn="1"/>
        </p:nvSpPr>
        <p:spPr>
          <a:xfrm>
            <a:off x="0" y="1"/>
            <a:ext cx="12192000" cy="6858000"/>
          </a:xfrm>
          <a:prstGeom prst="frame">
            <a:avLst>
              <a:gd name="adj1" fmla="val 159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6" rIns="121913" bIns="60956" rtlCol="0" anchor="ctr"/>
          <a:lstStyle/>
          <a:p>
            <a:pPr algn="ctr" defTabSz="1219080"/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80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蓝页面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70"/>
            <a:ext cx="10972800" cy="677316"/>
          </a:xfrm>
          <a:prstGeom prst="rect">
            <a:avLst/>
          </a:prstGeom>
        </p:spPr>
        <p:txBody>
          <a:bodyPr lIns="91434" tIns="45717" rIns="91434" bIns="45717" anchor="ctr"/>
          <a:lstStyle>
            <a:lvl1pPr algn="l">
              <a:defRPr sz="3733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5932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蓝页面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0" y="275170"/>
            <a:ext cx="10972800" cy="677316"/>
          </a:xfrm>
          <a:prstGeom prst="rect">
            <a:avLst/>
          </a:prstGeom>
        </p:spPr>
        <p:txBody>
          <a:bodyPr lIns="91434" tIns="45717" rIns="91434" bIns="45717" anchor="ctr"/>
          <a:lstStyle>
            <a:lvl1pPr algn="l">
              <a:defRPr sz="3733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270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无标题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98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白页面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线条9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7000" contrast="-24000"/>
          </a:blip>
          <a:srcRect r="26487"/>
          <a:stretch>
            <a:fillRect/>
          </a:stretch>
        </p:blipFill>
        <p:spPr>
          <a:xfrm>
            <a:off x="11144285" y="0"/>
            <a:ext cx="1047716" cy="6858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0" y="6762749"/>
            <a:ext cx="12192000" cy="95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6" rIns="121913" bIns="60956"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09600" y="275170"/>
            <a:ext cx="10972800" cy="677316"/>
          </a:xfrm>
          <a:prstGeom prst="rect">
            <a:avLst/>
          </a:prstGeom>
        </p:spPr>
        <p:txBody>
          <a:bodyPr lIns="91434" tIns="45717" rIns="91434" bIns="45717" anchor="ctr"/>
          <a:lstStyle>
            <a:lvl1pPr algn="l">
              <a:defRPr sz="3733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190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无标题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线条9.pn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7000" contrast="-24000"/>
          </a:blip>
          <a:srcRect r="26487"/>
          <a:stretch>
            <a:fillRect/>
          </a:stretch>
        </p:blipFill>
        <p:spPr>
          <a:xfrm>
            <a:off x="11144285" y="0"/>
            <a:ext cx="1047716" cy="6858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0" y="6762749"/>
            <a:ext cx="12192000" cy="95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3" tIns="60956" rIns="121913" bIns="60956"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3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完全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734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线条9.png"/>
          <p:cNvPicPr>
            <a:picLocks noChangeAspect="1"/>
          </p:cNvPicPr>
          <p:nvPr userDrawn="1"/>
        </p:nvPicPr>
        <p:blipFill>
          <a:blip r:embed="rId13" cstate="print"/>
          <a:srcRect r="26487"/>
          <a:stretch>
            <a:fillRect/>
          </a:stretch>
        </p:blipFill>
        <p:spPr>
          <a:xfrm>
            <a:off x="11144285" y="0"/>
            <a:ext cx="1047716" cy="6858000"/>
          </a:xfrm>
          <a:prstGeom prst="rect">
            <a:avLst/>
          </a:prstGeom>
        </p:spPr>
      </p:pic>
      <p:cxnSp>
        <p:nvCxnSpPr>
          <p:cNvPr id="5" name="直接连接符 4"/>
          <p:cNvCxnSpPr/>
          <p:nvPr userDrawn="1"/>
        </p:nvCxnSpPr>
        <p:spPr>
          <a:xfrm rot="5400000">
            <a:off x="191172" y="408002"/>
            <a:ext cx="816000" cy="211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rot="5400000">
            <a:off x="441625" y="238946"/>
            <a:ext cx="480000" cy="2117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41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121905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43" indent="-457143" algn="l" defTabSz="121905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77" indent="-380953" algn="l" defTabSz="121905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10" indent="-304762" algn="l" defTabSz="12190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33" indent="-304762" algn="l" defTabSz="121905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8" indent="-304762" algn="l" defTabSz="121905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380" indent="-304762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06" indent="-304762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430" indent="-304762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953" indent="-304762" algn="l" defTabSz="121905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25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5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7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96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20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43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67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91" algn="l" defTabSz="12190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hyperlink" Target="ipad_rec.mp4" TargetMode="Externa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hyperlink" Target="dyp_djidemo.mp4" TargetMode="Externa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phone_record_720p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amtasia_record_720p.mp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hyperlink" Target="zyjy_dhkj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/>
          <p:nvPr/>
        </p:nvSpPr>
        <p:spPr>
          <a:xfrm>
            <a:off x="3667108" y="2382561"/>
            <a:ext cx="48577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80"/>
            <a:r>
              <a:rPr lang="zh-CN" altLang="en-US" sz="6400" b="1" dirty="0">
                <a:solidFill>
                  <a:prstClr val="white"/>
                </a:solidFill>
              </a:rPr>
              <a:t>典型</a:t>
            </a:r>
            <a:r>
              <a:rPr lang="zh-CN" altLang="en-US" sz="6400" b="1" dirty="0">
                <a:solidFill>
                  <a:prstClr val="white"/>
                </a:solidFill>
              </a:rPr>
              <a:t>微课</a:t>
            </a:r>
            <a:endParaRPr lang="en-US" altLang="zh-CN" sz="6400" b="1" dirty="0">
              <a:solidFill>
                <a:prstClr val="white"/>
              </a:solidFill>
            </a:endParaRPr>
          </a:p>
          <a:p>
            <a:pPr algn="ctr" defTabSz="1219080"/>
            <a:r>
              <a:rPr lang="zh-CN" altLang="en-US" sz="6400" b="1" dirty="0">
                <a:solidFill>
                  <a:prstClr val="white"/>
                </a:solidFill>
              </a:rPr>
              <a:t>开发工具</a:t>
            </a:r>
            <a:endParaRPr lang="zh-CN" altLang="en-US" sz="6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3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方法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338401" y="2140722"/>
            <a:ext cx="3813865" cy="2683972"/>
            <a:chOff x="1689733" y="2877736"/>
            <a:chExt cx="3813866" cy="268397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0038" y="2877736"/>
              <a:ext cx="2913255" cy="2075195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1689733" y="5100044"/>
              <a:ext cx="3813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50"/>
              <a:r>
                <a:rPr lang="zh-CN" altLang="en-US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教师</a:t>
              </a:r>
              <a:r>
                <a:rPr lang="zh-CN" altLang="en-US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准备好微课形式的</a:t>
              </a:r>
              <a:r>
                <a:rPr lang="en-US" altLang="zh-CN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PPT</a:t>
              </a:r>
              <a:endParaRPr lang="zh-CN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Freeform 4"/>
          <p:cNvSpPr>
            <a:spLocks/>
          </p:cNvSpPr>
          <p:nvPr/>
        </p:nvSpPr>
        <p:spPr bwMode="gray">
          <a:xfrm rot="20407341" flipV="1">
            <a:off x="5438267" y="3511153"/>
            <a:ext cx="1577455" cy="908593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121905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dirty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117068" y="4363028"/>
            <a:ext cx="1415772" cy="1478681"/>
            <a:chOff x="8031222" y="4206445"/>
            <a:chExt cx="1415772" cy="14786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0600" y="4206445"/>
              <a:ext cx="1017016" cy="1017016"/>
            </a:xfrm>
            <a:prstGeom prst="roundRect">
              <a:avLst>
                <a:gd name="adj" fmla="val 11111"/>
              </a:avLst>
            </a:prstGeom>
            <a:ln w="28575" cap="rnd">
              <a:solidFill>
                <a:schemeClr val="bg1"/>
              </a:solidFill>
              <a:prstDash val="solid"/>
            </a:ln>
            <a:effectLst/>
          </p:spPr>
        </p:pic>
        <p:sp>
          <p:nvSpPr>
            <p:cNvPr id="4" name="文本框 3"/>
            <p:cNvSpPr txBox="1"/>
            <p:nvPr/>
          </p:nvSpPr>
          <p:spPr>
            <a:xfrm>
              <a:off x="8031222" y="522346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zh-CN" altLang="en-US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掌</a:t>
              </a:r>
              <a:r>
                <a:rPr lang="zh-CN" altLang="en-US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上课堂</a:t>
              </a:r>
              <a:endParaRPr lang="zh-CN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366409" y="1316766"/>
            <a:ext cx="2917091" cy="2424708"/>
            <a:chOff x="6720232" y="914694"/>
            <a:chExt cx="2917090" cy="242470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232" y="914694"/>
              <a:ext cx="2917090" cy="196304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294272" y="2877736"/>
              <a:ext cx="1769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altLang="zh-CN" sz="2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Apple iPad</a:t>
              </a:r>
              <a:endParaRPr lang="zh-CN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46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软件介绍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085449" y="1766056"/>
            <a:ext cx="56156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81" indent="-380981" defTabSz="12190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prstClr val="black"/>
                </a:solidFill>
              </a:rPr>
              <a:t> 华南师范大学网络学院开发</a:t>
            </a:r>
            <a:endParaRPr lang="en-US" altLang="zh-CN" sz="3200" dirty="0">
              <a:solidFill>
                <a:prstClr val="black"/>
              </a:solidFill>
            </a:endParaRPr>
          </a:p>
          <a:p>
            <a:pPr marL="380981" indent="-380981" defTabSz="12190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prstClr val="black"/>
                </a:solidFill>
              </a:rPr>
              <a:t> 支持</a:t>
            </a:r>
            <a:r>
              <a:rPr lang="en-US" altLang="zh-CN" sz="3200" dirty="0">
                <a:solidFill>
                  <a:prstClr val="black"/>
                </a:solidFill>
              </a:rPr>
              <a:t>iPad2</a:t>
            </a:r>
            <a:r>
              <a:rPr lang="zh-CN" altLang="en-US" sz="3200" dirty="0">
                <a:solidFill>
                  <a:prstClr val="black"/>
                </a:solidFill>
              </a:rPr>
              <a:t>及后续机型</a:t>
            </a:r>
            <a:endParaRPr lang="en-US" altLang="zh-CN" sz="3200" dirty="0">
              <a:solidFill>
                <a:prstClr val="black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993861" y="1738725"/>
            <a:ext cx="1620957" cy="2049050"/>
            <a:chOff x="2757791" y="1764366"/>
            <a:chExt cx="1620957" cy="204904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079" y="1764366"/>
              <a:ext cx="1518379" cy="1518379"/>
            </a:xfrm>
            <a:prstGeom prst="roundRect">
              <a:avLst>
                <a:gd name="adj" fmla="val 11111"/>
              </a:avLst>
            </a:prstGeom>
            <a:ln w="28575" cap="rnd">
              <a:solidFill>
                <a:schemeClr val="bg1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2757791" y="3290195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zh-CN" altLang="en-US" sz="2800" dirty="0">
                  <a:solidFill>
                    <a:prstClr val="black"/>
                  </a:solidFill>
                </a:rPr>
                <a:t>掌</a:t>
              </a:r>
              <a:r>
                <a:rPr lang="zh-CN" altLang="en-US" sz="2800" dirty="0">
                  <a:solidFill>
                    <a:prstClr val="black"/>
                  </a:solidFill>
                </a:rPr>
                <a:t>上课堂</a:t>
              </a:r>
              <a:endParaRPr lang="zh-CN" alt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1835587" y="4232358"/>
            <a:ext cx="7836648" cy="66945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108000" bIns="108000" rtlCol="0" anchor="t" anchorCtr="0">
            <a:spAutoFit/>
          </a:bodyPr>
          <a:lstStyle/>
          <a:p>
            <a:pPr algn="ctr" defTabSz="914377"/>
            <a:r>
              <a:rPr lang="en-US" altLang="zh-CN" sz="2933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http://gxk.gdou.com/html/weike.html</a:t>
            </a:r>
            <a:endParaRPr lang="zh-CN" altLang="en-US" sz="2933" dirty="0">
              <a:solidFill>
                <a:prstClr val="black"/>
              </a:solidFill>
              <a:cs typeface="Verdana" panose="020B060403050404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92805" y="5189158"/>
            <a:ext cx="8322214" cy="515346"/>
            <a:chOff x="1842801" y="5189149"/>
            <a:chExt cx="8322214" cy="515345"/>
          </a:xfrm>
        </p:grpSpPr>
        <p:sp>
          <p:nvSpPr>
            <p:cNvPr id="14" name="文本框 13"/>
            <p:cNvSpPr txBox="1"/>
            <p:nvPr/>
          </p:nvSpPr>
          <p:spPr>
            <a:xfrm>
              <a:off x="1842801" y="5246768"/>
              <a:ext cx="832221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zh-CN" altLang="en-US" sz="2000" dirty="0">
                  <a:solidFill>
                    <a:prstClr val="black"/>
                  </a:solidFill>
                </a:rPr>
                <a:t>在</a:t>
              </a:r>
              <a:r>
                <a:rPr lang="en-US" altLang="zh-CN" sz="2000" dirty="0">
                  <a:solidFill>
                    <a:prstClr val="black"/>
                  </a:solidFill>
                </a:rPr>
                <a:t>iPad/iPad Mini</a:t>
              </a:r>
              <a:r>
                <a:rPr lang="zh-CN" altLang="en-US" sz="2000" dirty="0">
                  <a:solidFill>
                    <a:prstClr val="black"/>
                  </a:solidFill>
                </a:rPr>
                <a:t>中用</a:t>
              </a:r>
              <a:r>
                <a:rPr lang="en-US" altLang="zh-CN" sz="2000" b="1" dirty="0">
                  <a:solidFill>
                    <a:prstClr val="black"/>
                  </a:solidFill>
                </a:rPr>
                <a:t>Safari</a:t>
              </a:r>
              <a:r>
                <a:rPr lang="zh-CN" altLang="en-US" sz="2000" dirty="0">
                  <a:solidFill>
                    <a:prstClr val="black"/>
                  </a:solidFill>
                </a:rPr>
                <a:t>打开上述地址，点击                           按钮</a:t>
              </a:r>
              <a:endParaRPr lang="zh-CN" altLang="en-US" sz="2000" b="1" dirty="0">
                <a:solidFill>
                  <a:prstClr val="black"/>
                </a:solidFill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069" y="5189149"/>
              <a:ext cx="1749909" cy="515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0457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界面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633569" y="1233758"/>
            <a:ext cx="8240688" cy="4961164"/>
            <a:chOff x="888783" y="5744742"/>
            <a:chExt cx="4906461" cy="29538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114" y="6196805"/>
              <a:ext cx="3057049" cy="205722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cxnSp>
          <p:nvCxnSpPr>
            <p:cNvPr id="9" name="直接连接符 8"/>
            <p:cNvCxnSpPr/>
            <p:nvPr/>
          </p:nvCxnSpPr>
          <p:spPr>
            <a:xfrm flipH="1">
              <a:off x="1749919" y="6361043"/>
              <a:ext cx="70133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1068319" y="6216683"/>
              <a:ext cx="659695" cy="274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sz="2400" dirty="0">
                  <a:solidFill>
                    <a:prstClr val="black"/>
                  </a:solidFill>
                </a:rPr>
                <a:t>媒体库</a:t>
              </a: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1791594" y="8054009"/>
              <a:ext cx="70133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888783" y="7900120"/>
              <a:ext cx="842943" cy="274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sz="2400" dirty="0">
                  <a:solidFill>
                    <a:prstClr val="black"/>
                  </a:solidFill>
                </a:rPr>
                <a:t>翻页按钮</a:t>
              </a:r>
            </a:p>
          </p:txBody>
        </p:sp>
        <p:cxnSp>
          <p:nvCxnSpPr>
            <p:cNvPr id="13" name="直接连接符 12"/>
            <p:cNvCxnSpPr/>
            <p:nvPr/>
          </p:nvCxnSpPr>
          <p:spPr>
            <a:xfrm flipV="1">
              <a:off x="2574866" y="6052930"/>
              <a:ext cx="0" cy="3081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1905452" y="5744742"/>
              <a:ext cx="1287703" cy="274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sz="2400" dirty="0">
                  <a:solidFill>
                    <a:prstClr val="black"/>
                  </a:solidFill>
                </a:rPr>
                <a:t>录制</a:t>
              </a:r>
              <a:r>
                <a:rPr lang="en-US" altLang="zh-CN" sz="2400" dirty="0">
                  <a:solidFill>
                    <a:prstClr val="black"/>
                  </a:solidFill>
                </a:rPr>
                <a:t>/</a:t>
              </a:r>
              <a:r>
                <a:rPr lang="zh-CN" altLang="en-US" sz="2400" dirty="0">
                  <a:solidFill>
                    <a:prstClr val="black"/>
                  </a:solidFill>
                </a:rPr>
                <a:t>停止按钮</a:t>
              </a:r>
            </a:p>
          </p:txBody>
        </p:sp>
        <p:sp>
          <p:nvSpPr>
            <p:cNvPr id="15" name="线形标注 1 14"/>
            <p:cNvSpPr/>
            <p:nvPr/>
          </p:nvSpPr>
          <p:spPr>
            <a:xfrm>
              <a:off x="3977849" y="6291058"/>
              <a:ext cx="844826" cy="159026"/>
            </a:xfrm>
            <a:prstGeom prst="borderCallout1">
              <a:avLst>
                <a:gd name="adj1" fmla="val -6250"/>
                <a:gd name="adj2" fmla="val 46961"/>
                <a:gd name="adj3" fmla="val -156251"/>
                <a:gd name="adj4" fmla="val 80491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400262" y="5744742"/>
              <a:ext cx="659695" cy="274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sz="2400" dirty="0">
                  <a:solidFill>
                    <a:prstClr val="black"/>
                  </a:solidFill>
                </a:rPr>
                <a:t>工具栏</a:t>
              </a:r>
            </a:p>
          </p:txBody>
        </p:sp>
        <p:sp>
          <p:nvSpPr>
            <p:cNvPr id="17" name="线形标注 1 16"/>
            <p:cNvSpPr/>
            <p:nvPr/>
          </p:nvSpPr>
          <p:spPr>
            <a:xfrm>
              <a:off x="4165128" y="7593495"/>
              <a:ext cx="637669" cy="516835"/>
            </a:xfrm>
            <a:prstGeom prst="borderCallout1">
              <a:avLst>
                <a:gd name="adj1" fmla="val 153365"/>
                <a:gd name="adj2" fmla="val 96098"/>
                <a:gd name="adj3" fmla="val 102884"/>
                <a:gd name="adj4" fmla="val 64539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219307" y="8423717"/>
              <a:ext cx="1575937" cy="274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sz="2400" dirty="0">
                  <a:solidFill>
                    <a:prstClr val="black"/>
                  </a:solidFill>
                </a:rPr>
                <a:t>摄像头及选择按钮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29871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1981093"/>
            <a:ext cx="3850756" cy="2888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>
                <a:lumMod val="85000"/>
              </a:schemeClr>
            </a:solidFill>
          </a:ln>
          <a:effectLst>
            <a:reflection blurRad="6350" stA="15000" endPos="35000" dir="5400000" sy="-100000" algn="bl" rotWithShape="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录课实景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42" y="1981093"/>
            <a:ext cx="3850756" cy="2888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>
                <a:lumMod val="85000"/>
              </a:schemeClr>
            </a:solidFill>
          </a:ln>
          <a:effectLst>
            <a:reflection blurRad="6350" stA="150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2481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《</a:t>
            </a:r>
            <a:r>
              <a:rPr lang="zh-CN" altLang="en-US" smtClean="0"/>
              <a:t>国际服务贸易</a:t>
            </a:r>
            <a:r>
              <a:rPr lang="en-US" altLang="zh-CN" smtClean="0"/>
              <a:t>》</a:t>
            </a:r>
            <a:r>
              <a:rPr lang="zh-CN" altLang="en-US" smtClean="0"/>
              <a:t>微课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710289" y="1700809"/>
            <a:ext cx="1723549" cy="1778337"/>
            <a:chOff x="889163" y="1275606"/>
            <a:chExt cx="1292662" cy="13337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275606"/>
              <a:ext cx="1127787" cy="84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889163" y="2263110"/>
              <a:ext cx="12926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1200" dirty="0">
                  <a:solidFill>
                    <a:prstClr val="white"/>
                  </a:solidFill>
                </a:rPr>
                <a:t>服务产业内部结构分析</a:t>
              </a:r>
              <a:endParaRPr lang="en-US" altLang="zh-CN" sz="1200" dirty="0">
                <a:solidFill>
                  <a:prstClr val="white"/>
                </a:solidFill>
              </a:endParaRPr>
            </a:p>
            <a:p>
              <a:pPr algn="ctr" defTabSz="1219080"/>
              <a:r>
                <a:rPr lang="en-US" altLang="zh-CN" sz="1200" dirty="0">
                  <a:solidFill>
                    <a:prstClr val="white"/>
                  </a:solidFill>
                </a:rPr>
                <a:t>0</a:t>
              </a:r>
              <a:r>
                <a:rPr lang="en-US" altLang="zh-CN" sz="1200" dirty="0">
                  <a:solidFill>
                    <a:prstClr val="white"/>
                  </a:solidFill>
                </a:rPr>
                <a:t>:</a:t>
              </a:r>
              <a:r>
                <a:rPr lang="en-US" altLang="zh-CN" sz="1200" dirty="0">
                  <a:solidFill>
                    <a:prstClr val="white"/>
                  </a:solidFill>
                </a:rPr>
                <a:t>08:06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827844" y="1700809"/>
            <a:ext cx="2031326" cy="1778337"/>
            <a:chOff x="2429932" y="1275606"/>
            <a:chExt cx="1523494" cy="1333753"/>
          </a:xfrm>
        </p:grpSpPr>
        <p:pic>
          <p:nvPicPr>
            <p:cNvPr id="5" name="图片 4">
              <a:hlinkClick r:id="rId4" action="ppaction://hlinkfile" tooltip="台湾服贸风波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1275606"/>
              <a:ext cx="1127786" cy="84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2429932" y="2263110"/>
              <a:ext cx="1523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1200" dirty="0">
                  <a:solidFill>
                    <a:prstClr val="white"/>
                  </a:solidFill>
                </a:rPr>
                <a:t>台湾岛内“服贸协议”风波</a:t>
              </a:r>
              <a:endParaRPr lang="en-US" altLang="zh-CN" sz="1200" dirty="0">
                <a:solidFill>
                  <a:prstClr val="white"/>
                </a:solidFill>
              </a:endParaRPr>
            </a:p>
            <a:p>
              <a:pPr algn="ctr" defTabSz="1219080"/>
              <a:r>
                <a:rPr lang="en-US" altLang="zh-CN" sz="1200" dirty="0">
                  <a:solidFill>
                    <a:prstClr val="white"/>
                  </a:solidFill>
                </a:rPr>
                <a:t>0:17:56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431901" y="1700809"/>
            <a:ext cx="1503714" cy="1778337"/>
            <a:chOff x="4355976" y="1275606"/>
            <a:chExt cx="1127786" cy="133375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1275606"/>
              <a:ext cx="1127786" cy="84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4446665" y="2263110"/>
              <a:ext cx="94641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1200" dirty="0">
                  <a:solidFill>
                    <a:prstClr val="white"/>
                  </a:solidFill>
                </a:rPr>
                <a:t>三次产业分类法</a:t>
              </a:r>
              <a:endParaRPr lang="en-US" altLang="zh-CN" sz="1200" dirty="0">
                <a:solidFill>
                  <a:prstClr val="white"/>
                </a:solidFill>
              </a:endParaRPr>
            </a:p>
            <a:p>
              <a:pPr algn="ctr" defTabSz="1219080"/>
              <a:r>
                <a:rPr lang="en-US" altLang="zh-CN" sz="1200" dirty="0">
                  <a:solidFill>
                    <a:prstClr val="white"/>
                  </a:solidFill>
                </a:rPr>
                <a:t>0:14:20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750084" y="1709084"/>
            <a:ext cx="1503714" cy="1778337"/>
            <a:chOff x="6084168" y="1275606"/>
            <a:chExt cx="1127786" cy="13337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1275606"/>
              <a:ext cx="1127786" cy="84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6174859" y="2263110"/>
              <a:ext cx="94641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1200" dirty="0">
                  <a:solidFill>
                    <a:prstClr val="white"/>
                  </a:solidFill>
                </a:rPr>
                <a:t>服务贸易总协定</a:t>
              </a:r>
              <a:endParaRPr lang="en-US" altLang="zh-CN" sz="1200" dirty="0">
                <a:solidFill>
                  <a:prstClr val="white"/>
                </a:solidFill>
              </a:endParaRPr>
            </a:p>
            <a:p>
              <a:pPr algn="ctr" defTabSz="1219080"/>
              <a:r>
                <a:rPr lang="en-US" altLang="zh-CN" sz="1200" dirty="0">
                  <a:solidFill>
                    <a:prstClr val="white"/>
                  </a:solidFill>
                </a:rPr>
                <a:t>0:22:51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602840" y="3904992"/>
            <a:ext cx="2185215" cy="1766715"/>
            <a:chOff x="1580137" y="2787774"/>
            <a:chExt cx="1638911" cy="132503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2787774"/>
              <a:ext cx="1127786" cy="84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580137" y="3766561"/>
              <a:ext cx="163891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1200" dirty="0">
                  <a:solidFill>
                    <a:prstClr val="white"/>
                  </a:solidFill>
                </a:rPr>
                <a:t>全球服务外包的发展及其特点</a:t>
              </a:r>
              <a:endParaRPr lang="en-US" altLang="zh-CN" sz="1200" dirty="0">
                <a:solidFill>
                  <a:prstClr val="white"/>
                </a:solidFill>
              </a:endParaRPr>
            </a:p>
            <a:p>
              <a:pPr algn="ctr" defTabSz="1219080"/>
              <a:r>
                <a:rPr lang="en-US" altLang="zh-CN" sz="1200" dirty="0">
                  <a:solidFill>
                    <a:prstClr val="white"/>
                  </a:solidFill>
                </a:rPr>
                <a:t>0:24:58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065680" y="3904992"/>
            <a:ext cx="2031326" cy="1766715"/>
            <a:chOff x="3438044" y="2787774"/>
            <a:chExt cx="1523494" cy="132503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6" y="2787774"/>
              <a:ext cx="1127786" cy="84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3438044" y="3766561"/>
              <a:ext cx="152349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1200" dirty="0">
                  <a:solidFill>
                    <a:prstClr val="white"/>
                  </a:solidFill>
                </a:rPr>
                <a:t>印度软件外包的发展与启示</a:t>
              </a:r>
              <a:endParaRPr lang="en-US" altLang="zh-CN" sz="1200" dirty="0">
                <a:solidFill>
                  <a:prstClr val="white"/>
                </a:solidFill>
              </a:endParaRPr>
            </a:p>
            <a:p>
              <a:pPr algn="ctr" defTabSz="1219080"/>
              <a:r>
                <a:rPr lang="en-US" altLang="zh-CN" sz="1200" dirty="0">
                  <a:solidFill>
                    <a:prstClr val="white"/>
                  </a:solidFill>
                </a:rPr>
                <a:t>0:16:11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711373" y="3904992"/>
            <a:ext cx="1503714" cy="1766715"/>
            <a:chOff x="5483762" y="2787774"/>
            <a:chExt cx="1127786" cy="132503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762" y="2787774"/>
              <a:ext cx="1127786" cy="84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文本框 16"/>
            <p:cNvSpPr txBox="1"/>
            <p:nvPr/>
          </p:nvSpPr>
          <p:spPr>
            <a:xfrm>
              <a:off x="5516744" y="3766561"/>
              <a:ext cx="106182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1200" dirty="0">
                  <a:solidFill>
                    <a:prstClr val="white"/>
                  </a:solidFill>
                </a:rPr>
                <a:t>金融服务贸易分析</a:t>
              </a:r>
              <a:endParaRPr lang="en-US" altLang="zh-CN" sz="1200" dirty="0">
                <a:solidFill>
                  <a:prstClr val="white"/>
                </a:solidFill>
              </a:endParaRPr>
            </a:p>
            <a:p>
              <a:pPr algn="ctr" defTabSz="1219080"/>
              <a:r>
                <a:rPr lang="en-US" altLang="zh-CN" sz="1200" dirty="0">
                  <a:solidFill>
                    <a:prstClr val="white"/>
                  </a:solidFill>
                </a:rPr>
                <a:t>0:19:16</a:t>
              </a:r>
              <a:endParaRPr lang="zh-CN" altLang="en-US" sz="1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90255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</a:t>
            </a:r>
            <a:r>
              <a:rPr lang="en-US" altLang="zh-CN" dirty="0" smtClean="0"/>
              <a:t>iPad</a:t>
            </a:r>
            <a:r>
              <a:rPr lang="zh-CN" altLang="en-US" dirty="0" smtClean="0"/>
              <a:t>应用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911424" y="1456258"/>
            <a:ext cx="2304256" cy="1929635"/>
            <a:chOff x="899592" y="1203598"/>
            <a:chExt cx="1728192" cy="144722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203598"/>
              <a:ext cx="1080120" cy="1086023"/>
            </a:xfrm>
            <a:prstGeom prst="roundRect">
              <a:avLst>
                <a:gd name="adj" fmla="val 26463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899592" y="2427734"/>
              <a:ext cx="1728192" cy="22309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en-US" altLang="zh-CN" sz="1333" b="1" dirty="0">
                  <a:solidFill>
                    <a:prstClr val="white"/>
                  </a:solidFill>
                </a:rPr>
                <a:t>Splashtop </a:t>
              </a:r>
              <a:r>
                <a:rPr lang="en-US" altLang="zh-CN" sz="1333" b="1" dirty="0">
                  <a:solidFill>
                    <a:prstClr val="white"/>
                  </a:solidFill>
                </a:rPr>
                <a:t>Classroom</a:t>
              </a:r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407701" y="1456258"/>
            <a:ext cx="2400267" cy="1929635"/>
            <a:chOff x="3203848" y="1203598"/>
            <a:chExt cx="1800200" cy="144722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203598"/>
              <a:ext cx="1080120" cy="1086022"/>
            </a:xfrm>
            <a:prstGeom prst="roundRect">
              <a:avLst>
                <a:gd name="adj" fmla="val 26000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3203848" y="2427734"/>
              <a:ext cx="1800200" cy="22309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en-US" altLang="zh-CN" sz="1333" b="1" dirty="0">
                  <a:solidFill>
                    <a:prstClr val="white"/>
                  </a:solidFill>
                </a:rPr>
                <a:t>Splashtop Whiteboard</a:t>
              </a:r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496267" y="1455359"/>
            <a:ext cx="2592288" cy="2134754"/>
            <a:chOff x="1835695" y="3003798"/>
            <a:chExt cx="1944216" cy="160106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3003798"/>
              <a:ext cx="1080119" cy="1086022"/>
            </a:xfrm>
            <a:prstGeom prst="roundRect">
              <a:avLst>
                <a:gd name="adj" fmla="val 26000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1835695" y="4227934"/>
              <a:ext cx="1944216" cy="3769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en-US" altLang="zh-CN" sz="1333" b="1" dirty="0">
                  <a:solidFill>
                    <a:prstClr val="white"/>
                  </a:solidFill>
                </a:rPr>
                <a:t>Educreations Interactive Whiteboard</a:t>
              </a:r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999091" y="1456258"/>
            <a:ext cx="2400267" cy="2133857"/>
            <a:chOff x="5364088" y="1203598"/>
            <a:chExt cx="1800200" cy="16003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203598"/>
              <a:ext cx="1080119" cy="1086022"/>
            </a:xfrm>
            <a:prstGeom prst="roundRect">
              <a:avLst>
                <a:gd name="adj" fmla="val 26000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文本框 11"/>
            <p:cNvSpPr txBox="1"/>
            <p:nvPr/>
          </p:nvSpPr>
          <p:spPr>
            <a:xfrm>
              <a:off x="5364088" y="2427061"/>
              <a:ext cx="1800200" cy="3769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en-US" altLang="zh-CN" sz="1333" b="1" dirty="0">
                  <a:solidFill>
                    <a:prstClr val="white"/>
                  </a:solidFill>
                </a:rPr>
                <a:t>ShowMe Interactive Whiteboard</a:t>
              </a:r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359696" y="4005065"/>
            <a:ext cx="2304256" cy="2134755"/>
            <a:chOff x="863588" y="1203598"/>
            <a:chExt cx="1728192" cy="1601066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203598"/>
              <a:ext cx="1080120" cy="1086022"/>
            </a:xfrm>
            <a:prstGeom prst="roundRect">
              <a:avLst>
                <a:gd name="adj" fmla="val 26463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863588" y="2427734"/>
              <a:ext cx="1728192" cy="3769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en-US" altLang="zh-CN" sz="1333" b="1" dirty="0">
                  <a:solidFill>
                    <a:prstClr val="white"/>
                  </a:solidFill>
                </a:rPr>
                <a:t>PowerSchool for Students</a:t>
              </a:r>
              <a:endParaRPr lang="zh-CN" altLang="en-US" sz="13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47095" y="4005064"/>
            <a:ext cx="2304256" cy="1929635"/>
            <a:chOff x="864263" y="1203598"/>
            <a:chExt cx="1728192" cy="144722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203598"/>
              <a:ext cx="1080120" cy="1086022"/>
            </a:xfrm>
            <a:prstGeom prst="roundRect">
              <a:avLst>
                <a:gd name="adj" fmla="val 26463"/>
              </a:avLst>
            </a:prstGeom>
            <a:solidFill>
              <a:srgbClr val="FFFFFF">
                <a:shade val="85000"/>
              </a:srgbClr>
            </a:solidFill>
            <a:ln w="12700"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文本框 21"/>
            <p:cNvSpPr txBox="1"/>
            <p:nvPr/>
          </p:nvSpPr>
          <p:spPr>
            <a:xfrm>
              <a:off x="864263" y="2427734"/>
              <a:ext cx="1728192" cy="22309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en-US" altLang="zh-CN" sz="1333" b="1" dirty="0">
                  <a:solidFill>
                    <a:prstClr val="white"/>
                  </a:solidFill>
                </a:rPr>
                <a:t>Edmodo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51173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摄像机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2487096" y="2154425"/>
            <a:ext cx="3608905" cy="3176400"/>
            <a:chOff x="1865321" y="1615819"/>
            <a:chExt cx="2706679" cy="23823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321" y="1615819"/>
              <a:ext cx="2706679" cy="191186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572330" y="3651870"/>
              <a:ext cx="12926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高</a:t>
              </a:r>
              <a:r>
                <a:rPr lang="zh-CN" altLang="en-US" sz="2400" dirty="0">
                  <a:solidFill>
                    <a:prstClr val="black"/>
                  </a:solidFill>
                </a:rPr>
                <a:t>清摄像机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536160" y="2882977"/>
            <a:ext cx="1813213" cy="1679764"/>
            <a:chOff x="5652120" y="2162232"/>
            <a:chExt cx="1359910" cy="125982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2162232"/>
              <a:ext cx="1359910" cy="81903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866084" y="3075806"/>
              <a:ext cx="93198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轻便</a:t>
              </a:r>
              <a:r>
                <a:rPr lang="en-US" altLang="zh-CN" sz="2400" dirty="0">
                  <a:solidFill>
                    <a:prstClr val="black"/>
                  </a:solidFill>
                </a:rPr>
                <a:t>DV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3193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演播室</a:t>
            </a:r>
            <a:r>
              <a:rPr lang="zh-CN" altLang="en-US" dirty="0" smtClean="0"/>
              <a:t>拍摄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2865623" y="1650080"/>
            <a:ext cx="1223412" cy="1177988"/>
            <a:chOff x="796809" y="1982538"/>
            <a:chExt cx="917559" cy="88349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120" y="1982538"/>
              <a:ext cx="568939" cy="55961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96809" y="2550606"/>
              <a:ext cx="917559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en-US" altLang="zh-CN" sz="2133" dirty="0">
                  <a:solidFill>
                    <a:prstClr val="black"/>
                  </a:solidFill>
                </a:rPr>
                <a:t>PPT</a:t>
              </a:r>
              <a:r>
                <a:rPr lang="zh-CN" altLang="en-US" sz="2133" dirty="0">
                  <a:solidFill>
                    <a:prstClr val="black"/>
                  </a:solidFill>
                </a:rPr>
                <a:t>制作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248130" y="1220755"/>
            <a:ext cx="2025024" cy="1842763"/>
            <a:chOff x="5638314" y="958498"/>
            <a:chExt cx="1518768" cy="138207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314" y="958498"/>
              <a:ext cx="1518768" cy="1062623"/>
            </a:xfrm>
            <a:prstGeom prst="roundRect">
              <a:avLst>
                <a:gd name="adj" fmla="val 488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22"/>
            <p:cNvSpPr txBox="1"/>
            <p:nvPr/>
          </p:nvSpPr>
          <p:spPr>
            <a:xfrm>
              <a:off x="5814483" y="2025147"/>
              <a:ext cx="116642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133" dirty="0">
                  <a:solidFill>
                    <a:prstClr val="black"/>
                  </a:solidFill>
                </a:rPr>
                <a:t>场地和器材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878399" y="3909054"/>
            <a:ext cx="2764479" cy="1966880"/>
            <a:chOff x="5361017" y="2974725"/>
            <a:chExt cx="2073359" cy="147516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1017" y="2974725"/>
              <a:ext cx="2073359" cy="115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24"/>
            <p:cNvSpPr txBox="1"/>
            <p:nvPr/>
          </p:nvSpPr>
          <p:spPr>
            <a:xfrm>
              <a:off x="5814486" y="4134462"/>
              <a:ext cx="116642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133" dirty="0">
                  <a:solidFill>
                    <a:prstClr val="black"/>
                  </a:solidFill>
                </a:rPr>
                <a:t>试讲、调整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754573" y="4010804"/>
            <a:ext cx="1445512" cy="1444468"/>
            <a:chOff x="2669924" y="3219822"/>
            <a:chExt cx="1084134" cy="10833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9924" y="3219822"/>
              <a:ext cx="1084134" cy="767928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2731571" y="3987750"/>
              <a:ext cx="96084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133" dirty="0">
                  <a:solidFill>
                    <a:prstClr val="black"/>
                  </a:solidFill>
                </a:rPr>
                <a:t>正式拍摄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Freeform 4"/>
          <p:cNvSpPr>
            <a:spLocks/>
          </p:cNvSpPr>
          <p:nvPr/>
        </p:nvSpPr>
        <p:spPr bwMode="gray">
          <a:xfrm rot="633541">
            <a:off x="4934941" y="1590799"/>
            <a:ext cx="1501265" cy="86470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00B050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Freeform 4"/>
          <p:cNvSpPr>
            <a:spLocks/>
          </p:cNvSpPr>
          <p:nvPr/>
        </p:nvSpPr>
        <p:spPr bwMode="gray">
          <a:xfrm rot="11367555">
            <a:off x="4938456" y="4828057"/>
            <a:ext cx="1501265" cy="86470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00B050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" name="Freeform 4"/>
          <p:cNvSpPr>
            <a:spLocks/>
          </p:cNvSpPr>
          <p:nvPr/>
        </p:nvSpPr>
        <p:spPr bwMode="gray">
          <a:xfrm rot="5400000">
            <a:off x="9168729" y="2726067"/>
            <a:ext cx="1501265" cy="86470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00B050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ker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807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室外拍摄</a:t>
            </a:r>
            <a:endParaRPr lang="zh-CN" altLang="en-US" dirty="0"/>
          </a:p>
        </p:txBody>
      </p:sp>
      <p:grpSp>
        <p:nvGrpSpPr>
          <p:cNvPr id="23" name="组合 22"/>
          <p:cNvGrpSpPr/>
          <p:nvPr/>
        </p:nvGrpSpPr>
        <p:grpSpPr>
          <a:xfrm>
            <a:off x="1679510" y="1901798"/>
            <a:ext cx="5430054" cy="3744505"/>
            <a:chOff x="1259632" y="1426348"/>
            <a:chExt cx="4072540" cy="280837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426348"/>
              <a:ext cx="4072540" cy="22908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1726241" y="3888478"/>
              <a:ext cx="313932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董业平：</a:t>
              </a:r>
              <a:r>
                <a:rPr lang="en-US" altLang="zh-CN" sz="2400" dirty="0">
                  <a:solidFill>
                    <a:prstClr val="black"/>
                  </a:solidFill>
                </a:rPr>
                <a:t>《</a:t>
              </a:r>
              <a:r>
                <a:rPr lang="zh-CN" altLang="en-US" sz="2400" dirty="0">
                  <a:solidFill>
                    <a:prstClr val="black"/>
                  </a:solidFill>
                </a:rPr>
                <a:t>形体舞蹈：梁祝</a:t>
              </a:r>
              <a:r>
                <a:rPr lang="en-US" altLang="zh-CN" sz="2400" dirty="0">
                  <a:solidFill>
                    <a:prstClr val="black"/>
                  </a:solidFill>
                </a:rPr>
                <a:t>》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63" y="1427141"/>
            <a:ext cx="2645251" cy="177760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8147921" y="3209922"/>
            <a:ext cx="1184940" cy="2075233"/>
            <a:chOff x="6110939" y="2407441"/>
            <a:chExt cx="888705" cy="1556425"/>
          </a:xfrm>
        </p:grpSpPr>
        <p:grpSp>
          <p:nvGrpSpPr>
            <p:cNvPr id="15" name="组合 14"/>
            <p:cNvGrpSpPr/>
            <p:nvPr/>
          </p:nvGrpSpPr>
          <p:grpSpPr>
            <a:xfrm>
              <a:off x="6110939" y="2407441"/>
              <a:ext cx="888705" cy="1556425"/>
              <a:chOff x="6191494" y="2759554"/>
              <a:chExt cx="888705" cy="1556425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6191494" y="2759554"/>
                <a:ext cx="888705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80990" indent="-380990" algn="ctr" defTabSz="1219080"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solidFill>
                      <a:prstClr val="black"/>
                    </a:solidFill>
                  </a:rPr>
                  <a:t>选</a:t>
                </a:r>
                <a:r>
                  <a:rPr lang="zh-CN" altLang="en-US" sz="2400" dirty="0">
                    <a:solidFill>
                      <a:prstClr val="black"/>
                    </a:solidFill>
                  </a:rPr>
                  <a:t>景</a:t>
                </a:r>
                <a:endParaRPr lang="en-US" altLang="zh-C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191494" y="3363838"/>
                <a:ext cx="888705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80990" indent="-380990" algn="ctr" defTabSz="1219080"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solidFill>
                      <a:prstClr val="black"/>
                    </a:solidFill>
                  </a:rPr>
                  <a:t>拍摄</a:t>
                </a:r>
                <a:endParaRPr lang="en-US" altLang="zh-CN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191494" y="3969730"/>
                <a:ext cx="888705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80990" indent="-380990" algn="ctr" defTabSz="1219080">
                  <a:buFont typeface="Wingdings" panose="05000000000000000000" pitchFamily="2" charset="2"/>
                  <a:buChar char="l"/>
                </a:pPr>
                <a:r>
                  <a:rPr lang="zh-CN" altLang="en-US" sz="2400" dirty="0">
                    <a:solidFill>
                      <a:prstClr val="black"/>
                    </a:solidFill>
                  </a:rPr>
                  <a:t>剪辑</a:t>
                </a:r>
                <a:endParaRPr lang="en-US" altLang="zh-CN" sz="2400" dirty="0">
                  <a:solidFill>
                    <a:prstClr val="black"/>
                  </a:solidFill>
                </a:endParaRPr>
              </a:p>
            </p:txBody>
          </p:sp>
        </p:grpSp>
        <p:cxnSp>
          <p:nvCxnSpPr>
            <p:cNvPr id="17" name="直接箭头连接符 16"/>
            <p:cNvCxnSpPr>
              <a:stCxn id="8" idx="2"/>
              <a:endCxn id="11" idx="0"/>
            </p:cNvCxnSpPr>
            <p:nvPr/>
          </p:nvCxnSpPr>
          <p:spPr>
            <a:xfrm>
              <a:off x="6555292" y="2753690"/>
              <a:ext cx="0" cy="258035"/>
            </a:xfrm>
            <a:prstGeom prst="straightConnector1">
              <a:avLst/>
            </a:prstGeom>
            <a:ln w="12700">
              <a:solidFill>
                <a:srgbClr val="008D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>
              <a:stCxn id="11" idx="2"/>
              <a:endCxn id="14" idx="0"/>
            </p:cNvCxnSpPr>
            <p:nvPr/>
          </p:nvCxnSpPr>
          <p:spPr>
            <a:xfrm>
              <a:off x="6555292" y="3357974"/>
              <a:ext cx="0" cy="259643"/>
            </a:xfrm>
            <a:prstGeom prst="straightConnector1">
              <a:avLst/>
            </a:prstGeom>
            <a:ln w="12700">
              <a:solidFill>
                <a:srgbClr val="008D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50166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稳定器拍摄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1" y="2103268"/>
            <a:ext cx="2425715" cy="26609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8147223" y="4956203"/>
            <a:ext cx="1779655" cy="876485"/>
            <a:chOff x="6250709" y="4011910"/>
            <a:chExt cx="1334741" cy="657364"/>
          </a:xfrm>
        </p:grpSpPr>
        <p:sp>
          <p:nvSpPr>
            <p:cNvPr id="9" name="文本框 8"/>
            <p:cNvSpPr txBox="1"/>
            <p:nvPr/>
          </p:nvSpPr>
          <p:spPr>
            <a:xfrm>
              <a:off x="6250709" y="4011910"/>
              <a:ext cx="133474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灵眸</a:t>
              </a:r>
              <a:r>
                <a:rPr lang="en-US" altLang="zh-CN" sz="2400" dirty="0">
                  <a:solidFill>
                    <a:prstClr val="black"/>
                  </a:solidFill>
                </a:rPr>
                <a:t>OSMO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9775" y="4381242"/>
              <a:ext cx="496607" cy="288032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687906" y="1892830"/>
            <a:ext cx="5413257" cy="3771260"/>
            <a:chOff x="1265929" y="1419622"/>
            <a:chExt cx="4059943" cy="2828445"/>
          </a:xfrm>
        </p:grpSpPr>
        <p:pic>
          <p:nvPicPr>
            <p:cNvPr id="13" name="图片 12">
              <a:hlinkClick r:id="rId5" action="ppaction://hlinkfile" tooltip="稳定器拍摄演示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929" y="1419622"/>
              <a:ext cx="4059943" cy="228371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2187904" y="3901818"/>
              <a:ext cx="221599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董业平：</a:t>
              </a:r>
              <a:r>
                <a:rPr lang="en-US" altLang="zh-CN" sz="2400" dirty="0">
                  <a:solidFill>
                    <a:prstClr val="black"/>
                  </a:solidFill>
                </a:rPr>
                <a:t>《</a:t>
              </a:r>
              <a:r>
                <a:rPr lang="zh-CN" altLang="en-US" sz="2400" dirty="0">
                  <a:solidFill>
                    <a:prstClr val="black"/>
                  </a:solidFill>
                </a:rPr>
                <a:t>华尔兹</a:t>
              </a:r>
              <a:r>
                <a:rPr lang="en-US" altLang="zh-CN" sz="2400" dirty="0">
                  <a:solidFill>
                    <a:prstClr val="black"/>
                  </a:solidFill>
                </a:rPr>
                <a:t>》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0924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手机</a:t>
            </a:r>
            <a:endParaRPr lang="zh-CN" altLang="en-US" dirty="0"/>
          </a:p>
        </p:txBody>
      </p:sp>
      <p:pic>
        <p:nvPicPr>
          <p:cNvPr id="11" name="图片 10">
            <a:hlinkClick r:id="rId3" action="ppaction://hlinkfile" tooltip="利用手机拍摄制作微课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06" y="1907103"/>
            <a:ext cx="5411189" cy="3043795"/>
          </a:xfrm>
          <a:prstGeom prst="rect">
            <a:avLst/>
          </a:prstGeom>
          <a:ln w="3175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394876" y="5157193"/>
            <a:ext cx="540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80"/>
            <a:r>
              <a:rPr lang="en-US" altLang="zh-CN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http://pan.baidu.com/s/1dD8HWaP</a:t>
            </a:r>
            <a:endParaRPr lang="zh-CN" alt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75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屏幕录制</a:t>
            </a:r>
            <a:endParaRPr lang="zh-CN" altLang="en-US" dirty="0"/>
          </a:p>
        </p:txBody>
      </p:sp>
      <p:pic>
        <p:nvPicPr>
          <p:cNvPr id="12" name="图片 11">
            <a:hlinkClick r:id="rId3" action="ppaction://hlinkfile" tooltip="利用Camtasia Studio制作微课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406" y="1907104"/>
            <a:ext cx="5411189" cy="3043793"/>
          </a:xfrm>
          <a:prstGeom prst="rect">
            <a:avLst/>
          </a:prstGeom>
          <a:ln w="3175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3592494" y="5157193"/>
            <a:ext cx="5007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80"/>
            <a:r>
              <a:rPr lang="en-US" altLang="zh-CN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http://pan.baidu.com/s/1dDYpItr</a:t>
            </a:r>
            <a:endParaRPr lang="zh-CN" alt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807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软件介绍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487489" y="1390447"/>
            <a:ext cx="4946675" cy="4247317"/>
            <a:chOff x="1882510" y="1664868"/>
            <a:chExt cx="4946674" cy="4247316"/>
          </a:xfrm>
        </p:grpSpPr>
        <p:sp>
          <p:nvSpPr>
            <p:cNvPr id="4" name="文本框 3"/>
            <p:cNvSpPr txBox="1"/>
            <p:nvPr/>
          </p:nvSpPr>
          <p:spPr>
            <a:xfrm>
              <a:off x="1882510" y="1664868"/>
              <a:ext cx="49466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altLang="zh-CN" sz="4800" dirty="0">
                  <a:solidFill>
                    <a:srgbClr val="0070C0"/>
                  </a:solidFill>
                </a:rPr>
                <a:t>Camtasia Studio</a:t>
              </a:r>
              <a:endParaRPr lang="zh-CN" altLang="en-US" sz="4800" dirty="0">
                <a:solidFill>
                  <a:srgbClr val="0070C0"/>
                </a:solidFill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40474" y="2495865"/>
              <a:ext cx="4493665" cy="3416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891" indent="-342891" defTabSz="914377">
                <a:lnSpc>
                  <a:spcPct val="150000"/>
                </a:lnSpc>
                <a:buClr>
                  <a:prstClr val="black">
                    <a:lumMod val="50000"/>
                    <a:lumOff val="50000"/>
                  </a:prstClr>
                </a:buClr>
                <a:buFont typeface="Wingdings" panose="05000000000000000000" pitchFamily="2" charset="2"/>
                <a:buChar char="¡"/>
              </a:pPr>
              <a:r>
                <a:rPr lang="zh-CN" altLang="en-US" sz="2400" dirty="0">
                  <a:solidFill>
                    <a:prstClr val="black"/>
                  </a:solidFill>
                </a:rPr>
                <a:t> 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开发公司：</a:t>
              </a:r>
              <a:r>
                <a:rPr lang="en-US" altLang="zh-CN" sz="2400" dirty="0">
                  <a:solidFill>
                    <a:srgbClr val="002060"/>
                  </a:solidFill>
                </a:rPr>
                <a:t>TechSmith</a:t>
              </a:r>
            </a:p>
            <a:p>
              <a:pPr marL="342891" indent="-342891" defTabSz="914377">
                <a:lnSpc>
                  <a:spcPct val="150000"/>
                </a:lnSpc>
                <a:buClr>
                  <a:prstClr val="black">
                    <a:lumMod val="50000"/>
                    <a:lumOff val="50000"/>
                  </a:prstClr>
                </a:buClr>
                <a:buFont typeface="Wingdings" panose="05000000000000000000" pitchFamily="2" charset="2"/>
                <a:buChar char="¡"/>
              </a:pPr>
              <a:r>
                <a:rPr lang="zh-CN" altLang="en-US" sz="2400" dirty="0">
                  <a:solidFill>
                    <a:prstClr val="black"/>
                  </a:solidFill>
                </a:rPr>
                <a:t> 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网站：</a:t>
              </a:r>
              <a:r>
                <a:rPr lang="en-US" altLang="zh-CN" sz="2400" u="sng" dirty="0">
                  <a:solidFill>
                    <a:srgbClr val="002060"/>
                  </a:solidFill>
                </a:rPr>
                <a:t>www.techsmith.com</a:t>
              </a:r>
            </a:p>
            <a:p>
              <a:pPr marL="342891" indent="-342891" defTabSz="914377">
                <a:lnSpc>
                  <a:spcPct val="150000"/>
                </a:lnSpc>
                <a:buClr>
                  <a:prstClr val="black">
                    <a:lumMod val="50000"/>
                    <a:lumOff val="50000"/>
                  </a:prstClr>
                </a:buClr>
                <a:buFont typeface="Wingdings" panose="05000000000000000000" pitchFamily="2" charset="2"/>
                <a:buChar char="¡"/>
              </a:pPr>
              <a:r>
                <a:rPr lang="zh-CN" altLang="en-US" sz="2400" dirty="0">
                  <a:solidFill>
                    <a:prstClr val="black"/>
                  </a:solidFill>
                </a:rPr>
                <a:t> 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目前版本：</a:t>
              </a:r>
              <a:r>
                <a:rPr lang="en-US" altLang="zh-CN" sz="2400" dirty="0">
                  <a:solidFill>
                    <a:srgbClr val="002060"/>
                  </a:solidFill>
                </a:rPr>
                <a:t>8.6.0</a:t>
              </a:r>
              <a:endParaRPr lang="en-US" altLang="zh-CN" sz="2400" dirty="0">
                <a:solidFill>
                  <a:srgbClr val="002060"/>
                </a:solidFill>
              </a:endParaRPr>
            </a:p>
            <a:p>
              <a:pPr marL="342891" indent="-342891" defTabSz="914377">
                <a:lnSpc>
                  <a:spcPct val="150000"/>
                </a:lnSpc>
                <a:buClr>
                  <a:prstClr val="black">
                    <a:lumMod val="50000"/>
                    <a:lumOff val="50000"/>
                  </a:prstClr>
                </a:buClr>
                <a:buFont typeface="Wingdings" panose="05000000000000000000" pitchFamily="2" charset="2"/>
                <a:buChar char="¡"/>
              </a:pPr>
              <a:r>
                <a:rPr lang="zh-CN" altLang="en-US" sz="2400" dirty="0">
                  <a:solidFill>
                    <a:prstClr val="black"/>
                  </a:solidFill>
                </a:rPr>
                <a:t> 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兼容平台：</a:t>
              </a:r>
              <a:r>
                <a:rPr lang="en-US" altLang="zh-CN" sz="2400" dirty="0">
                  <a:solidFill>
                    <a:srgbClr val="002060"/>
                  </a:solidFill>
                </a:rPr>
                <a:t>PC &amp; Mac</a:t>
              </a:r>
            </a:p>
            <a:p>
              <a:pPr marL="342891" indent="-342891" defTabSz="914377">
                <a:lnSpc>
                  <a:spcPct val="150000"/>
                </a:lnSpc>
                <a:buClr>
                  <a:prstClr val="black">
                    <a:lumMod val="50000"/>
                    <a:lumOff val="50000"/>
                  </a:prstClr>
                </a:buClr>
                <a:buFont typeface="Wingdings" panose="05000000000000000000" pitchFamily="2" charset="2"/>
                <a:buChar char="¡"/>
              </a:pPr>
              <a:r>
                <a:rPr lang="zh-CN" altLang="en-US" sz="2400" dirty="0">
                  <a:solidFill>
                    <a:prstClr val="black"/>
                  </a:solidFill>
                </a:rPr>
                <a:t> 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价格</a:t>
              </a:r>
              <a:r>
                <a:rPr lang="zh-CN" altLang="en-US" sz="2400" b="1" dirty="0">
                  <a:solidFill>
                    <a:prstClr val="black"/>
                  </a:solidFill>
                </a:rPr>
                <a:t>：</a:t>
              </a:r>
              <a:endParaRPr lang="en-US" altLang="zh-CN" sz="2400" b="1" dirty="0">
                <a:solidFill>
                  <a:prstClr val="black"/>
                </a:solidFill>
              </a:endParaRPr>
            </a:p>
            <a:p>
              <a:pPr defTabSz="914377">
                <a:lnSpc>
                  <a:spcPct val="150000"/>
                </a:lnSpc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zh-CN" altLang="en-US" sz="2400" dirty="0">
                  <a:solidFill>
                    <a:srgbClr val="002060"/>
                  </a:solidFill>
                </a:rPr>
                <a:t> </a:t>
              </a:r>
              <a:r>
                <a:rPr lang="zh-CN" altLang="en-US" sz="2400" dirty="0">
                  <a:solidFill>
                    <a:srgbClr val="002060"/>
                  </a:solidFill>
                </a:rPr>
                <a:t>       </a:t>
              </a:r>
              <a:r>
                <a:rPr lang="en-US" altLang="zh-CN" sz="2400" dirty="0">
                  <a:solidFill>
                    <a:srgbClr val="002060"/>
                  </a:solidFill>
                </a:rPr>
                <a:t>PC</a:t>
              </a:r>
              <a:r>
                <a:rPr lang="zh-CN" altLang="en-US" sz="2400" dirty="0">
                  <a:solidFill>
                    <a:srgbClr val="002060"/>
                  </a:solidFill>
                </a:rPr>
                <a:t>版</a:t>
              </a:r>
              <a:r>
                <a:rPr lang="en-US" altLang="zh-CN" sz="2400" u="sng" dirty="0">
                  <a:solidFill>
                    <a:srgbClr val="002060"/>
                  </a:solidFill>
                </a:rPr>
                <a:t>$199</a:t>
              </a:r>
              <a:r>
                <a:rPr lang="zh-CN" altLang="en-US" sz="2400" dirty="0">
                  <a:solidFill>
                    <a:srgbClr val="002060"/>
                  </a:solidFill>
                </a:rPr>
                <a:t>　</a:t>
              </a:r>
              <a:r>
                <a:rPr lang="en-US" altLang="zh-CN" sz="2400" dirty="0">
                  <a:solidFill>
                    <a:srgbClr val="002060"/>
                  </a:solidFill>
                </a:rPr>
                <a:t>Mac</a:t>
              </a:r>
              <a:r>
                <a:rPr lang="zh-CN" altLang="en-US" sz="2400" dirty="0">
                  <a:solidFill>
                    <a:srgbClr val="002060"/>
                  </a:solidFill>
                </a:rPr>
                <a:t>版</a:t>
              </a:r>
              <a:r>
                <a:rPr lang="en-US" altLang="zh-CN" sz="2400" u="sng" dirty="0">
                  <a:solidFill>
                    <a:srgbClr val="002060"/>
                  </a:solidFill>
                </a:rPr>
                <a:t>$</a:t>
              </a:r>
              <a:r>
                <a:rPr lang="en-US" altLang="zh-CN" sz="2400" u="sng" dirty="0">
                  <a:solidFill>
                    <a:srgbClr val="002060"/>
                  </a:solidFill>
                </a:rPr>
                <a:t>99</a:t>
              </a:r>
              <a:endParaRPr lang="zh-CN" altLang="en-US" sz="2400" u="sng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480043" y="2179181"/>
            <a:ext cx="4432351" cy="2881933"/>
            <a:chOff x="6090329" y="2080367"/>
            <a:chExt cx="4432350" cy="28819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329" y="2080367"/>
              <a:ext cx="4432350" cy="2697265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6985414" y="4562189"/>
              <a:ext cx="2577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sz="2000" dirty="0">
                  <a:solidFill>
                    <a:prstClr val="black"/>
                  </a:solidFill>
                </a:rPr>
                <a:t>屏幕录制 </a:t>
              </a:r>
              <a:r>
                <a:rPr lang="en-US" altLang="zh-CN" sz="2000" dirty="0">
                  <a:solidFill>
                    <a:prstClr val="black"/>
                  </a:solidFill>
                </a:rPr>
                <a:t>+ </a:t>
              </a:r>
              <a:r>
                <a:rPr lang="zh-CN" altLang="en-US" sz="2000" dirty="0">
                  <a:solidFill>
                    <a:prstClr val="black"/>
                  </a:solidFill>
                </a:rPr>
                <a:t>视频</a:t>
              </a:r>
              <a:r>
                <a:rPr lang="zh-CN" altLang="en-US" sz="2000" dirty="0">
                  <a:solidFill>
                    <a:prstClr val="black"/>
                  </a:solidFill>
                </a:rPr>
                <a:t>剪</a:t>
              </a:r>
              <a:r>
                <a:rPr lang="zh-CN" altLang="en-US" sz="2000" dirty="0">
                  <a:solidFill>
                    <a:prstClr val="black"/>
                  </a:solidFill>
                </a:rPr>
                <a:t>辑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5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获取软件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13" y="1998654"/>
            <a:ext cx="5432327" cy="391488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圆角矩形标注 3"/>
          <p:cNvSpPr/>
          <p:nvPr/>
        </p:nvSpPr>
        <p:spPr>
          <a:xfrm>
            <a:off x="5615947" y="898136"/>
            <a:ext cx="5022261" cy="759067"/>
          </a:xfrm>
          <a:prstGeom prst="wedgeRoundRectCallout">
            <a:avLst>
              <a:gd name="adj1" fmla="val -48273"/>
              <a:gd name="adj2" fmla="val 16297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zh-CN" altLang="en-US" sz="2400" b="1" dirty="0">
                <a:solidFill>
                  <a:prstClr val="black"/>
                </a:solidFill>
              </a:rPr>
              <a:t>关键词：</a:t>
            </a:r>
            <a:r>
              <a:rPr lang="en-US" altLang="zh-CN" sz="2800" b="1" dirty="0">
                <a:solidFill>
                  <a:srgbClr val="FF0000"/>
                </a:solidFill>
              </a:rPr>
              <a:t>Camtasia Studio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487489" y="2737862"/>
            <a:ext cx="6371724" cy="1770929"/>
            <a:chOff x="1487487" y="2905244"/>
            <a:chExt cx="6371724" cy="1770929"/>
          </a:xfrm>
        </p:grpSpPr>
        <p:sp>
          <p:nvSpPr>
            <p:cNvPr id="5" name="线形标注 2 4"/>
            <p:cNvSpPr/>
            <p:nvPr/>
          </p:nvSpPr>
          <p:spPr>
            <a:xfrm>
              <a:off x="4884518" y="3229337"/>
              <a:ext cx="2974693" cy="1446836"/>
            </a:xfrm>
            <a:prstGeom prst="borderCallout2">
              <a:avLst>
                <a:gd name="adj1" fmla="val 83550"/>
                <a:gd name="adj2" fmla="val -4831"/>
                <a:gd name="adj3" fmla="val 82750"/>
                <a:gd name="adj4" fmla="val -31453"/>
                <a:gd name="adj5" fmla="val 50255"/>
                <a:gd name="adj6" fmla="val -47468"/>
              </a:avLst>
            </a:prstGeom>
            <a:solidFill>
              <a:srgbClr val="FFFF00">
                <a:alpha val="40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487487" y="2905244"/>
              <a:ext cx="2434760" cy="1047509"/>
            </a:xfrm>
            <a:prstGeom prst="roundRect">
              <a:avLst/>
            </a:prstGeom>
            <a:solidFill>
              <a:srgbClr val="008D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783418" y="3013499"/>
              <a:ext cx="20313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sz="2400" b="1" dirty="0">
                  <a:solidFill>
                    <a:prstClr val="white"/>
                  </a:solidFill>
                </a:rPr>
                <a:t>选择搜索结果</a:t>
              </a:r>
              <a:endParaRPr lang="en-US" altLang="zh-CN" sz="2400" b="1" dirty="0">
                <a:solidFill>
                  <a:prstClr val="white"/>
                </a:solidFill>
              </a:endParaRPr>
            </a:p>
            <a:p>
              <a:pPr defTabSz="914377"/>
              <a:r>
                <a:rPr lang="zh-CN" altLang="en-US" sz="2400" b="1" dirty="0">
                  <a:solidFill>
                    <a:prstClr val="white"/>
                  </a:solidFill>
                </a:rPr>
                <a:t>进行下载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12904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配套工具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1618776" y="2824585"/>
            <a:ext cx="1223412" cy="1177988"/>
            <a:chOff x="796809" y="1982538"/>
            <a:chExt cx="917559" cy="883491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120" y="1982538"/>
              <a:ext cx="568939" cy="5596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796809" y="2550606"/>
              <a:ext cx="917559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en-US" altLang="zh-CN" sz="2133" dirty="0">
                  <a:solidFill>
                    <a:prstClr val="black"/>
                  </a:solidFill>
                </a:rPr>
                <a:t>PPT</a:t>
              </a:r>
              <a:r>
                <a:rPr lang="zh-CN" altLang="en-US" sz="2133" dirty="0">
                  <a:solidFill>
                    <a:prstClr val="black"/>
                  </a:solidFill>
                </a:rPr>
                <a:t>制作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  <p:sp>
        <p:nvSpPr>
          <p:cNvPr id="16" name="右箭头 15"/>
          <p:cNvSpPr/>
          <p:nvPr/>
        </p:nvSpPr>
        <p:spPr>
          <a:xfrm>
            <a:off x="3150087" y="3197113"/>
            <a:ext cx="672075" cy="444411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095923" y="1924363"/>
            <a:ext cx="1250645" cy="1537775"/>
            <a:chOff x="6314052" y="1557304"/>
            <a:chExt cx="937984" cy="1153331"/>
          </a:xfrm>
        </p:grpSpPr>
        <p:pic>
          <p:nvPicPr>
            <p:cNvPr id="23" name="Picture 2" descr="E:\微课ppt所用素材\逼真质感耳麦设计矢量素材\逼真质感耳麦设计矢量素材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4052" y="1557304"/>
              <a:ext cx="937984" cy="840531"/>
            </a:xfrm>
            <a:prstGeom prst="rect">
              <a:avLst/>
            </a:prstGeom>
            <a:noFill/>
            <a:effectLst>
              <a:outerShdw blurRad="38100" dist="12700" dir="2700000" algn="tl" rotWithShape="0">
                <a:prstClr val="black">
                  <a:alpha val="3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本框 24"/>
            <p:cNvSpPr txBox="1"/>
            <p:nvPr/>
          </p:nvSpPr>
          <p:spPr>
            <a:xfrm>
              <a:off x="6508209" y="2395212"/>
              <a:ext cx="549670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133" dirty="0">
                  <a:solidFill>
                    <a:prstClr val="black"/>
                  </a:solidFill>
                </a:rPr>
                <a:t>耳麦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096079" y="2247468"/>
            <a:ext cx="3999844" cy="2882393"/>
            <a:chOff x="3072059" y="1685601"/>
            <a:chExt cx="2999883" cy="21617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2059" y="1685601"/>
              <a:ext cx="2999883" cy="1772299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3593820" y="3531973"/>
              <a:ext cx="1166426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133" dirty="0">
                  <a:solidFill>
                    <a:prstClr val="black"/>
                  </a:solidFill>
                </a:rPr>
                <a:t>笔记本电脑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042676" y="4376223"/>
            <a:ext cx="2273155" cy="1546383"/>
            <a:chOff x="5282007" y="3282167"/>
            <a:chExt cx="1704866" cy="115978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2007" y="3282167"/>
              <a:ext cx="1704866" cy="838166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5756812" y="4126531"/>
              <a:ext cx="755255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133" dirty="0">
                  <a:solidFill>
                    <a:prstClr val="black"/>
                  </a:solidFill>
                </a:rPr>
                <a:t>手写板</a:t>
              </a:r>
              <a:endParaRPr lang="zh-CN" altLang="en-US" sz="2133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1430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55579" y="2156345"/>
            <a:ext cx="4352389" cy="3276743"/>
            <a:chOff x="755576" y="1635646"/>
            <a:chExt cx="3264292" cy="2457557"/>
          </a:xfrm>
        </p:grpSpPr>
        <p:sp>
          <p:nvSpPr>
            <p:cNvPr id="3" name="矩形 2"/>
            <p:cNvSpPr/>
            <p:nvPr/>
          </p:nvSpPr>
          <p:spPr>
            <a:xfrm>
              <a:off x="1718313" y="3723878"/>
              <a:ext cx="1338818" cy="369325"/>
            </a:xfrm>
            <a:prstGeom prst="rect">
              <a:avLst/>
            </a:prstGeom>
          </p:spPr>
          <p:txBody>
            <a:bodyPr wrap="none" lIns="121913" tIns="60956" rIns="121913" bIns="60956">
              <a:spAutoFit/>
            </a:bodyPr>
            <a:lstStyle/>
            <a:p>
              <a:pPr defTabSz="1219080"/>
              <a:r>
                <a:rPr lang="en-US" altLang="zh-CN" sz="2400" dirty="0">
                  <a:solidFill>
                    <a:prstClr val="white">
                      <a:lumMod val="95000"/>
                    </a:prstClr>
                  </a:solidFill>
                </a:rPr>
                <a:t>《</a:t>
              </a:r>
              <a:r>
                <a:rPr lang="zh-CN" altLang="en-US" sz="2400" dirty="0">
                  <a:solidFill>
                    <a:prstClr val="white">
                      <a:lumMod val="95000"/>
                    </a:prstClr>
                  </a:solidFill>
                </a:rPr>
                <a:t>心理学</a:t>
              </a:r>
              <a:r>
                <a:rPr lang="en-US" altLang="zh-CN" sz="2400" dirty="0">
                  <a:solidFill>
                    <a:prstClr val="white">
                      <a:lumMod val="95000"/>
                    </a:prstClr>
                  </a:solidFill>
                </a:rPr>
                <a:t>》</a:t>
              </a:r>
              <a:endParaRPr lang="zh-CN" altLang="en-US" sz="2400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pic>
          <p:nvPicPr>
            <p:cNvPr id="13314" name="Picture 2" descr="C:\Users\Jasmine\Desktop\920007_2013-8-19 下午4.32.4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1635646"/>
              <a:ext cx="3264292" cy="183616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reflection blurRad="6350" stA="200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6384032" y="2156345"/>
            <a:ext cx="4363104" cy="3279757"/>
            <a:chOff x="4700176" y="1633386"/>
            <a:chExt cx="3272328" cy="2459818"/>
          </a:xfrm>
        </p:grpSpPr>
        <p:sp>
          <p:nvSpPr>
            <p:cNvPr id="4" name="矩形 3"/>
            <p:cNvSpPr/>
            <p:nvPr/>
          </p:nvSpPr>
          <p:spPr>
            <a:xfrm>
              <a:off x="5436098" y="3723878"/>
              <a:ext cx="1800482" cy="369326"/>
            </a:xfrm>
            <a:prstGeom prst="rect">
              <a:avLst/>
            </a:prstGeom>
          </p:spPr>
          <p:txBody>
            <a:bodyPr wrap="none" lIns="121913" tIns="60956" rIns="121913" bIns="60956">
              <a:spAutoFit/>
            </a:bodyPr>
            <a:lstStyle/>
            <a:p>
              <a:pPr defTabSz="1219080"/>
              <a:r>
                <a:rPr lang="en-US" altLang="zh-CN" sz="2400" dirty="0">
                  <a:solidFill>
                    <a:prstClr val="white">
                      <a:lumMod val="95000"/>
                    </a:prstClr>
                  </a:solidFill>
                </a:rPr>
                <a:t>《</a:t>
              </a:r>
              <a:r>
                <a:rPr lang="zh-CN" altLang="en-US" sz="2400" dirty="0">
                  <a:solidFill>
                    <a:prstClr val="white">
                      <a:lumMod val="95000"/>
                    </a:prstClr>
                  </a:solidFill>
                </a:rPr>
                <a:t>劳动合同法</a:t>
              </a:r>
              <a:r>
                <a:rPr lang="en-US" altLang="zh-CN" sz="2400" dirty="0">
                  <a:solidFill>
                    <a:prstClr val="white">
                      <a:lumMod val="95000"/>
                    </a:prstClr>
                  </a:solidFill>
                </a:rPr>
                <a:t>》</a:t>
              </a:r>
              <a:endParaRPr lang="zh-CN" altLang="en-US" sz="2400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  <p:pic>
          <p:nvPicPr>
            <p:cNvPr id="13315" name="Picture 3" descr="C:\Users\Jasmine\Desktop\920020_2013-8-19 下午4.33.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176" y="1633386"/>
              <a:ext cx="3272328" cy="184068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reflection blurRad="6350" stA="200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非编合成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2634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3426369" y="1508787"/>
            <a:ext cx="5339265" cy="3216779"/>
            <a:chOff x="2569776" y="895280"/>
            <a:chExt cx="4004449" cy="241258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776" y="1275606"/>
              <a:ext cx="4004449" cy="2032258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3299296" y="895280"/>
              <a:ext cx="2545409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en-US" altLang="zh-CN" sz="1867" dirty="0">
                  <a:solidFill>
                    <a:srgbClr val="F79646">
                      <a:lumMod val="75000"/>
                    </a:srgbClr>
                  </a:solidFill>
                </a:rPr>
                <a:t>《</a:t>
              </a:r>
              <a:r>
                <a:rPr lang="zh-CN" altLang="en-US" sz="1867" dirty="0">
                  <a:solidFill>
                    <a:srgbClr val="F79646">
                      <a:lumMod val="75000"/>
                    </a:srgbClr>
                  </a:solidFill>
                </a:rPr>
                <a:t>教师口语</a:t>
              </a:r>
              <a:r>
                <a:rPr lang="en-US" altLang="zh-CN" sz="1867" dirty="0">
                  <a:solidFill>
                    <a:srgbClr val="F79646">
                      <a:lumMod val="75000"/>
                    </a:srgbClr>
                  </a:solidFill>
                </a:rPr>
                <a:t>》Flash</a:t>
              </a:r>
              <a:r>
                <a:rPr lang="zh-CN" altLang="en-US" sz="1867" dirty="0">
                  <a:solidFill>
                    <a:srgbClr val="F79646">
                      <a:lumMod val="75000"/>
                    </a:srgbClr>
                  </a:solidFill>
                </a:rPr>
                <a:t>三分屏课件</a:t>
              </a:r>
              <a:endParaRPr lang="zh-CN" altLang="en-US" sz="1867" dirty="0">
                <a:solidFill>
                  <a:srgbClr val="F79646">
                    <a:lumMod val="75000"/>
                  </a:srgb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步骤</a:t>
            </a:r>
            <a:r>
              <a:rPr lang="en-US" altLang="zh-CN" smtClean="0"/>
              <a:t>1</a:t>
            </a:r>
            <a:endParaRPr lang="zh-CN" altLang="en-US" dirty="0"/>
          </a:p>
        </p:txBody>
      </p:sp>
      <p:grpSp>
        <p:nvGrpSpPr>
          <p:cNvPr id="26" name="组合 25"/>
          <p:cNvGrpSpPr/>
          <p:nvPr/>
        </p:nvGrpSpPr>
        <p:grpSpPr>
          <a:xfrm>
            <a:off x="1027534" y="2217726"/>
            <a:ext cx="2675078" cy="461665"/>
            <a:chOff x="770650" y="1426984"/>
            <a:chExt cx="2006308" cy="346249"/>
          </a:xfrm>
        </p:grpSpPr>
        <p:cxnSp>
          <p:nvCxnSpPr>
            <p:cNvPr id="5" name="直接连接符 4"/>
            <p:cNvCxnSpPr>
              <a:stCxn id="19" idx="3"/>
            </p:cNvCxnSpPr>
            <p:nvPr/>
          </p:nvCxnSpPr>
          <p:spPr>
            <a:xfrm>
              <a:off x="2026282" y="1600109"/>
              <a:ext cx="750676" cy="1154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770650" y="1426984"/>
              <a:ext cx="125563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en-US" altLang="zh-CN" sz="2400" dirty="0">
                  <a:solidFill>
                    <a:prstClr val="black"/>
                  </a:solidFill>
                </a:rPr>
                <a:t>FLV</a:t>
              </a:r>
              <a:r>
                <a:rPr lang="zh-CN" altLang="en-US" sz="2400" dirty="0">
                  <a:solidFill>
                    <a:prstClr val="black"/>
                  </a:solidFill>
                </a:rPr>
                <a:t>转</a:t>
              </a:r>
              <a:r>
                <a:rPr lang="en-US" altLang="zh-CN" sz="2400" dirty="0">
                  <a:solidFill>
                    <a:prstClr val="black"/>
                  </a:solidFill>
                </a:rPr>
                <a:t>MP4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00258" y="2644453"/>
            <a:ext cx="2603918" cy="461665"/>
            <a:chOff x="6300193" y="1747029"/>
            <a:chExt cx="1952938" cy="346249"/>
          </a:xfrm>
        </p:grpSpPr>
        <p:cxnSp>
          <p:nvCxnSpPr>
            <p:cNvPr id="9" name="直接连接符 8"/>
            <p:cNvCxnSpPr>
              <a:stCxn id="21" idx="1"/>
            </p:cNvCxnSpPr>
            <p:nvPr/>
          </p:nvCxnSpPr>
          <p:spPr>
            <a:xfrm flipH="1">
              <a:off x="6300193" y="1920154"/>
              <a:ext cx="697306" cy="1154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6997499" y="1747029"/>
              <a:ext cx="125563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en-US" altLang="zh-CN" sz="2400" dirty="0">
                  <a:solidFill>
                    <a:prstClr val="black"/>
                  </a:solidFill>
                </a:rPr>
                <a:t>FLV</a:t>
              </a:r>
              <a:r>
                <a:rPr lang="zh-CN" altLang="en-US" sz="2400" dirty="0">
                  <a:solidFill>
                    <a:prstClr val="black"/>
                  </a:solidFill>
                </a:rPr>
                <a:t>转</a:t>
              </a:r>
              <a:r>
                <a:rPr lang="en-US" altLang="zh-CN" sz="2400" dirty="0">
                  <a:solidFill>
                    <a:prstClr val="black"/>
                  </a:solidFill>
                </a:rPr>
                <a:t>MP4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737663" y="4959011"/>
            <a:ext cx="4716676" cy="966267"/>
            <a:chOff x="2803251" y="3594621"/>
            <a:chExt cx="3537507" cy="724700"/>
          </a:xfrm>
        </p:grpSpPr>
        <p:sp>
          <p:nvSpPr>
            <p:cNvPr id="23" name="文本框 22"/>
            <p:cNvSpPr txBox="1"/>
            <p:nvPr/>
          </p:nvSpPr>
          <p:spPr>
            <a:xfrm>
              <a:off x="2803251" y="3594621"/>
              <a:ext cx="353750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en-US" altLang="zh-CN" sz="2400" dirty="0">
                  <a:solidFill>
                    <a:prstClr val="black"/>
                  </a:solidFill>
                </a:rPr>
                <a:t>Ultra Video Converter </a:t>
              </a:r>
              <a:r>
                <a:rPr lang="zh-CN" altLang="en-US" sz="2400" dirty="0">
                  <a:solidFill>
                    <a:prstClr val="black"/>
                  </a:solidFill>
                </a:rPr>
                <a:t>转换格式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4320" y="3963953"/>
              <a:ext cx="355368" cy="355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34" y="1124744"/>
            <a:ext cx="6446431" cy="451250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344348" y="5733257"/>
            <a:ext cx="485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80"/>
            <a:r>
              <a:rPr lang="zh-CN" altLang="en-US" sz="2400" dirty="0">
                <a:solidFill>
                  <a:prstClr val="black"/>
                </a:solidFill>
              </a:rPr>
              <a:t>非编软件重新布局，直接导出</a:t>
            </a:r>
            <a:r>
              <a:rPr lang="en-US" altLang="zh-CN" sz="2400" dirty="0">
                <a:solidFill>
                  <a:prstClr val="black"/>
                </a:solidFill>
              </a:rPr>
              <a:t>MP4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步骤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654171" y="2648526"/>
            <a:ext cx="2177466" cy="461665"/>
            <a:chOff x="490628" y="1986394"/>
            <a:chExt cx="1633100" cy="346249"/>
          </a:xfrm>
        </p:grpSpPr>
        <p:cxnSp>
          <p:nvCxnSpPr>
            <p:cNvPr id="4" name="直接连接符 3"/>
            <p:cNvCxnSpPr>
              <a:stCxn id="5" idx="3"/>
            </p:cNvCxnSpPr>
            <p:nvPr/>
          </p:nvCxnSpPr>
          <p:spPr>
            <a:xfrm>
              <a:off x="1552457" y="2159519"/>
              <a:ext cx="571271" cy="1154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490628" y="1986394"/>
              <a:ext cx="106182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导入素材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80312" y="2156084"/>
            <a:ext cx="2000235" cy="461665"/>
            <a:chOff x="6660233" y="1617062"/>
            <a:chExt cx="1500176" cy="346249"/>
          </a:xfrm>
        </p:grpSpPr>
        <p:cxnSp>
          <p:nvCxnSpPr>
            <p:cNvPr id="7" name="直接连接符 6"/>
            <p:cNvCxnSpPr>
              <a:stCxn id="8" idx="1"/>
            </p:cNvCxnSpPr>
            <p:nvPr/>
          </p:nvCxnSpPr>
          <p:spPr>
            <a:xfrm flipH="1">
              <a:off x="6660233" y="1790187"/>
              <a:ext cx="438347" cy="1154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7098580" y="1617062"/>
              <a:ext cx="106182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添加底图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52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特殊处理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84" y="1508787"/>
            <a:ext cx="4591833" cy="25829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1427598" y="1988841"/>
            <a:ext cx="2556168" cy="461665"/>
            <a:chOff x="1070698" y="1851670"/>
            <a:chExt cx="1917126" cy="346249"/>
          </a:xfrm>
        </p:grpSpPr>
        <p:cxnSp>
          <p:nvCxnSpPr>
            <p:cNvPr id="4" name="直接连接符 3"/>
            <p:cNvCxnSpPr>
              <a:stCxn id="5" idx="3"/>
            </p:cNvCxnSpPr>
            <p:nvPr/>
          </p:nvCxnSpPr>
          <p:spPr>
            <a:xfrm>
              <a:off x="2546102" y="2024795"/>
              <a:ext cx="441722" cy="1154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1070698" y="1851670"/>
              <a:ext cx="147540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en-US" altLang="zh-CN" sz="2400" dirty="0">
                  <a:solidFill>
                    <a:prstClr val="black"/>
                  </a:solidFill>
                </a:rPr>
                <a:t>PPT</a:t>
              </a:r>
              <a:r>
                <a:rPr lang="zh-CN" altLang="en-US" sz="2400" dirty="0">
                  <a:solidFill>
                    <a:prstClr val="black"/>
                  </a:solidFill>
                </a:rPr>
                <a:t>重新处理</a:t>
              </a:r>
              <a:endParaRPr lang="en-US" altLang="zh-CN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143758" y="1604798"/>
            <a:ext cx="2330392" cy="461665"/>
            <a:chOff x="6660232" y="1617062"/>
            <a:chExt cx="1747794" cy="346249"/>
          </a:xfrm>
        </p:grpSpPr>
        <p:cxnSp>
          <p:nvCxnSpPr>
            <p:cNvPr id="10" name="直接连接符 9"/>
            <p:cNvCxnSpPr>
              <a:stCxn id="11" idx="1"/>
            </p:cNvCxnSpPr>
            <p:nvPr/>
          </p:nvCxnSpPr>
          <p:spPr>
            <a:xfrm flipH="1">
              <a:off x="6660232" y="1790187"/>
              <a:ext cx="455132" cy="1154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7115364" y="1617062"/>
              <a:ext cx="129266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嵌入式视频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77666" y="3722362"/>
            <a:ext cx="2016014" cy="461665"/>
            <a:chOff x="6780600" y="1617062"/>
            <a:chExt cx="1512011" cy="346249"/>
          </a:xfrm>
        </p:grpSpPr>
        <p:cxnSp>
          <p:nvCxnSpPr>
            <p:cNvPr id="16" name="直接连接符 15"/>
            <p:cNvCxnSpPr>
              <a:stCxn id="17" idx="1"/>
            </p:cNvCxnSpPr>
            <p:nvPr/>
          </p:nvCxnSpPr>
          <p:spPr>
            <a:xfrm flipH="1">
              <a:off x="6780600" y="1790187"/>
              <a:ext cx="450182" cy="1154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7230782" y="1617062"/>
              <a:ext cx="106182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增加字幕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415200" y="4428055"/>
            <a:ext cx="5136342" cy="1816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 defTabSz="121908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867" dirty="0">
                <a:solidFill>
                  <a:prstClr val="black"/>
                </a:solidFill>
              </a:rPr>
              <a:t>保留了原</a:t>
            </a:r>
            <a:r>
              <a:rPr lang="en-US" altLang="zh-CN" sz="1867" dirty="0">
                <a:solidFill>
                  <a:prstClr val="black"/>
                </a:solidFill>
              </a:rPr>
              <a:t>PPT</a:t>
            </a:r>
            <a:r>
              <a:rPr lang="zh-CN" altLang="en-US" sz="1867" dirty="0">
                <a:solidFill>
                  <a:prstClr val="black"/>
                </a:solidFill>
              </a:rPr>
              <a:t>，直接转</a:t>
            </a:r>
            <a:r>
              <a:rPr lang="en-US" altLang="zh-CN" sz="1867" dirty="0">
                <a:solidFill>
                  <a:prstClr val="black"/>
                </a:solidFill>
              </a:rPr>
              <a:t>16:9</a:t>
            </a:r>
            <a:r>
              <a:rPr lang="zh-CN" altLang="en-US" sz="1867" dirty="0">
                <a:solidFill>
                  <a:prstClr val="black"/>
                </a:solidFill>
              </a:rPr>
              <a:t>格式</a:t>
            </a:r>
            <a:endParaRPr lang="en-US" altLang="zh-CN" sz="1867" dirty="0">
              <a:solidFill>
                <a:prstClr val="black"/>
              </a:solidFill>
            </a:endParaRPr>
          </a:p>
          <a:p>
            <a:pPr marL="457189" indent="-457189" defTabSz="121908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867" dirty="0">
                <a:solidFill>
                  <a:prstClr val="black"/>
                </a:solidFill>
              </a:rPr>
              <a:t>模拟教师演示过程，把</a:t>
            </a:r>
            <a:r>
              <a:rPr lang="en-US" altLang="zh-CN" sz="1867" dirty="0">
                <a:solidFill>
                  <a:prstClr val="black"/>
                </a:solidFill>
              </a:rPr>
              <a:t>PPT</a:t>
            </a:r>
            <a:r>
              <a:rPr lang="zh-CN" altLang="en-US" sz="1867" dirty="0">
                <a:solidFill>
                  <a:prstClr val="black"/>
                </a:solidFill>
              </a:rPr>
              <a:t>重新录制成视频</a:t>
            </a:r>
            <a:endParaRPr lang="en-US" altLang="zh-CN" sz="1867" dirty="0">
              <a:solidFill>
                <a:prstClr val="black"/>
              </a:solidFill>
            </a:endParaRPr>
          </a:p>
          <a:p>
            <a:pPr marL="457189" indent="-457189" defTabSz="121908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867" dirty="0">
                <a:solidFill>
                  <a:prstClr val="black"/>
                </a:solidFill>
              </a:rPr>
              <a:t>用</a:t>
            </a:r>
            <a:r>
              <a:rPr lang="en-US" altLang="zh-CN" sz="1867" b="1" dirty="0">
                <a:solidFill>
                  <a:prstClr val="black"/>
                </a:solidFill>
              </a:rPr>
              <a:t>Popsub</a:t>
            </a:r>
            <a:r>
              <a:rPr lang="zh-CN" altLang="en-US" sz="1867" dirty="0">
                <a:solidFill>
                  <a:prstClr val="black"/>
                </a:solidFill>
              </a:rPr>
              <a:t>制作字幕</a:t>
            </a:r>
            <a:endParaRPr lang="en-US" altLang="zh-CN" sz="1867" dirty="0">
              <a:solidFill>
                <a:prstClr val="black"/>
              </a:solidFill>
            </a:endParaRPr>
          </a:p>
          <a:p>
            <a:pPr marL="457189" indent="-457189" defTabSz="121908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1867" dirty="0">
                <a:solidFill>
                  <a:prstClr val="black"/>
                </a:solidFill>
              </a:rPr>
              <a:t>非编软件重新合成，导出为</a:t>
            </a:r>
            <a:r>
              <a:rPr lang="en-US" altLang="zh-CN" sz="1867" dirty="0">
                <a:solidFill>
                  <a:prstClr val="black"/>
                </a:solidFill>
              </a:rPr>
              <a:t>MP4</a:t>
            </a:r>
          </a:p>
        </p:txBody>
      </p:sp>
    </p:spTree>
    <p:extLst>
      <p:ext uri="{BB962C8B-B14F-4D97-AF65-F5344CB8AC3E}">
        <p14:creationId xmlns:p14="http://schemas.microsoft.com/office/powerpoint/2010/main" val="29260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混合制作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679511" y="1838631"/>
            <a:ext cx="5611180" cy="3876237"/>
            <a:chOff x="1502609" y="1347615"/>
            <a:chExt cx="4208385" cy="2907178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02609" y="1347615"/>
              <a:ext cx="4208385" cy="236721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127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4" name="文本框 3"/>
            <p:cNvSpPr txBox="1"/>
            <p:nvPr/>
          </p:nvSpPr>
          <p:spPr>
            <a:xfrm>
              <a:off x="1636454" y="3908544"/>
              <a:ext cx="380897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080"/>
              <a:r>
                <a:rPr lang="en-US" altLang="zh-CN" sz="2400" dirty="0">
                  <a:solidFill>
                    <a:srgbClr val="4F81BD">
                      <a:lumMod val="50000"/>
                    </a:srgbClr>
                  </a:solidFill>
                </a:rPr>
                <a:t>《iOS</a:t>
              </a:r>
              <a:r>
                <a:rPr lang="zh-CN" altLang="en-US" sz="2400" dirty="0">
                  <a:solidFill>
                    <a:srgbClr val="4F81BD">
                      <a:lumMod val="50000"/>
                    </a:srgbClr>
                  </a:solidFill>
                </a:rPr>
                <a:t>程序设计</a:t>
              </a:r>
              <a:r>
                <a:rPr lang="en-US" altLang="zh-CN" sz="2400" dirty="0">
                  <a:solidFill>
                    <a:srgbClr val="4F81BD">
                      <a:lumMod val="50000"/>
                    </a:srgbClr>
                  </a:solidFill>
                </a:rPr>
                <a:t>》</a:t>
              </a:r>
              <a:r>
                <a:rPr lang="zh-CN" altLang="en-US" sz="2400" dirty="0">
                  <a:solidFill>
                    <a:srgbClr val="4F81BD">
                      <a:lumMod val="50000"/>
                    </a:srgbClr>
                  </a:solidFill>
                </a:rPr>
                <a:t>：</a:t>
              </a:r>
              <a:r>
                <a:rPr lang="en-US" altLang="zh-CN" sz="2400" dirty="0">
                  <a:solidFill>
                    <a:srgbClr val="4F81BD">
                      <a:lumMod val="50000"/>
                    </a:srgbClr>
                  </a:solidFill>
                </a:rPr>
                <a:t>iOS7</a:t>
              </a:r>
              <a:r>
                <a:rPr lang="zh-CN" altLang="en-US" sz="2400" dirty="0">
                  <a:solidFill>
                    <a:srgbClr val="4F81BD">
                      <a:lumMod val="50000"/>
                    </a:srgbClr>
                  </a:solidFill>
                </a:rPr>
                <a:t>扁平化设计</a:t>
              </a:r>
              <a:endParaRPr lang="zh-CN" altLang="en-US" sz="2400" dirty="0">
                <a:solidFill>
                  <a:srgbClr val="4F81BD">
                    <a:lumMod val="50000"/>
                  </a:srgbClr>
                </a:solidFill>
              </a:endParaRPr>
            </a:p>
          </p:txBody>
        </p:sp>
      </p:grpSp>
      <p:sp>
        <p:nvSpPr>
          <p:cNvPr id="5" name="流程图: 显示 4"/>
          <p:cNvSpPr/>
          <p:nvPr/>
        </p:nvSpPr>
        <p:spPr>
          <a:xfrm>
            <a:off x="8496267" y="1400551"/>
            <a:ext cx="1536171" cy="864096"/>
          </a:xfrm>
          <a:prstGeom prst="flowChartDisplay">
            <a:avLst/>
          </a:prstGeom>
          <a:solidFill>
            <a:srgbClr val="00A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/>
            <a:r>
              <a:rPr lang="zh-CN" altLang="en-US" sz="2400" dirty="0">
                <a:solidFill>
                  <a:prstClr val="white"/>
                </a:solidFill>
              </a:rPr>
              <a:t>拍摄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7" name="流程图: 显示 6"/>
          <p:cNvSpPr/>
          <p:nvPr/>
        </p:nvSpPr>
        <p:spPr>
          <a:xfrm>
            <a:off x="8496316" y="2456668"/>
            <a:ext cx="1536171" cy="864096"/>
          </a:xfrm>
          <a:prstGeom prst="flowChartDisplay">
            <a:avLst/>
          </a:prstGeom>
          <a:solidFill>
            <a:srgbClr val="00A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/>
            <a:r>
              <a:rPr lang="zh-CN" altLang="en-US" sz="2400" dirty="0">
                <a:solidFill>
                  <a:prstClr val="white"/>
                </a:solidFill>
              </a:rPr>
              <a:t>投影</a:t>
            </a:r>
            <a:endParaRPr lang="zh-CN" altLang="en-US" sz="2400" dirty="0">
              <a:solidFill>
                <a:prstClr val="white"/>
              </a:solidFill>
            </a:endParaRPr>
          </a:p>
        </p:txBody>
      </p:sp>
      <p:sp>
        <p:nvSpPr>
          <p:cNvPr id="8" name="流程图: 显示 7"/>
          <p:cNvSpPr/>
          <p:nvPr/>
        </p:nvSpPr>
        <p:spPr>
          <a:xfrm>
            <a:off x="8496267" y="3512785"/>
            <a:ext cx="1536171" cy="864096"/>
          </a:xfrm>
          <a:prstGeom prst="flowChartDisplay">
            <a:avLst/>
          </a:prstGeom>
          <a:solidFill>
            <a:srgbClr val="00A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/>
            <a:r>
              <a:rPr lang="zh-CN" altLang="en-US" sz="2400" dirty="0">
                <a:solidFill>
                  <a:prstClr val="white"/>
                </a:solidFill>
              </a:rPr>
              <a:t>录屏</a:t>
            </a:r>
          </a:p>
        </p:txBody>
      </p:sp>
      <p:sp>
        <p:nvSpPr>
          <p:cNvPr id="9" name="流程图: 显示 8"/>
          <p:cNvSpPr/>
          <p:nvPr/>
        </p:nvSpPr>
        <p:spPr>
          <a:xfrm>
            <a:off x="8496267" y="4568903"/>
            <a:ext cx="1536171" cy="864096"/>
          </a:xfrm>
          <a:prstGeom prst="flowChartDisplay">
            <a:avLst/>
          </a:prstGeom>
          <a:solidFill>
            <a:srgbClr val="00A000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/>
            <a:r>
              <a:rPr lang="zh-CN" altLang="en-US" sz="2400" dirty="0">
                <a:solidFill>
                  <a:prstClr val="white"/>
                </a:solidFill>
              </a:rPr>
              <a:t>合成</a:t>
            </a: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7632172" y="2047293"/>
            <a:ext cx="619881" cy="434708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632169" y="2888716"/>
            <a:ext cx="619883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 flipV="1">
            <a:off x="7632171" y="3503099"/>
            <a:ext cx="619884" cy="30994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 flipV="1">
            <a:off x="7632170" y="4117482"/>
            <a:ext cx="619884" cy="61988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634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83" y="1655595"/>
            <a:ext cx="5479987" cy="369361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光盘加工</a:t>
            </a:r>
            <a:endParaRPr lang="zh-CN" altLang="en-US" dirty="0"/>
          </a:p>
        </p:txBody>
      </p:sp>
      <p:sp>
        <p:nvSpPr>
          <p:cNvPr id="10" name="Freeform 4"/>
          <p:cNvSpPr>
            <a:spLocks/>
          </p:cNvSpPr>
          <p:nvPr/>
        </p:nvSpPr>
        <p:spPr bwMode="gray">
          <a:xfrm>
            <a:off x="3464425" y="2893736"/>
            <a:ext cx="2209192" cy="977697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FFF5F2"/>
              </a:gs>
              <a:gs pos="100000">
                <a:srgbClr val="FF8119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21908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15413" y="1906282"/>
            <a:ext cx="3071396" cy="3410141"/>
            <a:chOff x="611560" y="1429711"/>
            <a:chExt cx="2303547" cy="2557606"/>
          </a:xfrm>
        </p:grpSpPr>
        <p:pic>
          <p:nvPicPr>
            <p:cNvPr id="6147" name="Picture 3" descr="E:\微课ppt所用素材\1347005994323_zcool.com.cn\3 [转换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1560" y="1429711"/>
              <a:ext cx="2303547" cy="20986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863086" y="3641068"/>
              <a:ext cx="1754326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080"/>
              <a:r>
                <a:rPr lang="zh-CN" altLang="en-US" sz="2400" dirty="0">
                  <a:solidFill>
                    <a:prstClr val="black"/>
                  </a:solidFill>
                </a:rPr>
                <a:t>光盘或视频文件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1024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34" y="3512212"/>
            <a:ext cx="2436959" cy="9133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范例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8141707" y="2922218"/>
            <a:ext cx="2743544" cy="2020987"/>
            <a:chOff x="8141707" y="2922216"/>
            <a:chExt cx="2743544" cy="202098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707" y="2922216"/>
              <a:ext cx="2743544" cy="165165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8959482" y="457387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dirty="0">
                  <a:solidFill>
                    <a:prstClr val="black"/>
                  </a:solidFill>
                </a:rPr>
                <a:t>微课视频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72" y="1486240"/>
            <a:ext cx="4362155" cy="284086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8" y="3667837"/>
            <a:ext cx="1379585" cy="248382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66" y="3601848"/>
            <a:ext cx="923449" cy="481739"/>
          </a:xfrm>
          <a:prstGeom prst="rect">
            <a:avLst/>
          </a:prstGeom>
        </p:spPr>
      </p:pic>
      <p:sp>
        <p:nvSpPr>
          <p:cNvPr id="13" name="燕尾形箭头 12"/>
          <p:cNvSpPr/>
          <p:nvPr/>
        </p:nvSpPr>
        <p:spPr>
          <a:xfrm>
            <a:off x="6517801" y="3457958"/>
            <a:ext cx="556183" cy="5801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加工方式</a:t>
            </a:r>
            <a:endParaRPr lang="zh-CN" altLang="en-US" dirty="0"/>
          </a:p>
        </p:txBody>
      </p:sp>
      <p:sp>
        <p:nvSpPr>
          <p:cNvPr id="10" name="Freeform 4"/>
          <p:cNvSpPr>
            <a:spLocks/>
          </p:cNvSpPr>
          <p:nvPr/>
        </p:nvSpPr>
        <p:spPr bwMode="gray">
          <a:xfrm rot="1185023">
            <a:off x="2902388" y="1763180"/>
            <a:ext cx="1041857" cy="600096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00B050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121908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70161" y="1655311"/>
            <a:ext cx="2394760" cy="1818644"/>
            <a:chOff x="914240" y="1457508"/>
            <a:chExt cx="1796070" cy="1363983"/>
          </a:xfrm>
        </p:grpSpPr>
        <p:pic>
          <p:nvPicPr>
            <p:cNvPr id="6147" name="Picture 3" descr="E:\微课ppt所用素材\1347005994323_zcool.com.cn\3 [转换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08219" y="1457508"/>
              <a:ext cx="1008112" cy="91844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>
              <a:off x="914240" y="2475242"/>
              <a:ext cx="179607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光盘或视频文件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4"/>
          <p:cNvSpPr>
            <a:spLocks/>
          </p:cNvSpPr>
          <p:nvPr/>
        </p:nvSpPr>
        <p:spPr bwMode="gray">
          <a:xfrm rot="1185023">
            <a:off x="7034700" y="1796284"/>
            <a:ext cx="1041857" cy="600096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00B050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121908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07016" y="1166786"/>
            <a:ext cx="2564913" cy="2432393"/>
            <a:chOff x="3491880" y="1419622"/>
            <a:chExt cx="1923685" cy="182429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419622"/>
              <a:ext cx="1923685" cy="142495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3523783" y="2897668"/>
              <a:ext cx="185987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格式转换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9327" y="1369035"/>
            <a:ext cx="2492424" cy="2104920"/>
            <a:chOff x="6447098" y="885140"/>
            <a:chExt cx="1869318" cy="1578690"/>
          </a:xfrm>
        </p:grpSpPr>
        <p:grpSp>
          <p:nvGrpSpPr>
            <p:cNvPr id="38" name="组合 37"/>
            <p:cNvGrpSpPr/>
            <p:nvPr/>
          </p:nvGrpSpPr>
          <p:grpSpPr>
            <a:xfrm>
              <a:off x="6447098" y="885140"/>
              <a:ext cx="1869318" cy="1158054"/>
              <a:chOff x="6425054" y="1044200"/>
              <a:chExt cx="1869318" cy="1158054"/>
            </a:xfrm>
          </p:grpSpPr>
          <p:sp>
            <p:nvSpPr>
              <p:cNvPr id="37" name="流程图: 多文档 36"/>
              <p:cNvSpPr/>
              <p:nvPr/>
            </p:nvSpPr>
            <p:spPr>
              <a:xfrm>
                <a:off x="6425054" y="1044200"/>
                <a:ext cx="1869318" cy="1158054"/>
              </a:xfrm>
              <a:prstGeom prst="flowChartMultidocument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080"/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8511" y="1390381"/>
                <a:ext cx="1400855" cy="569681"/>
              </a:xfrm>
              <a:prstGeom prst="rect">
                <a:avLst/>
              </a:prstGeom>
            </p:spPr>
          </p:pic>
        </p:grpSp>
        <p:sp>
          <p:nvSpPr>
            <p:cNvPr id="29" name="文本框 28"/>
            <p:cNvSpPr txBox="1"/>
            <p:nvPr/>
          </p:nvSpPr>
          <p:spPr>
            <a:xfrm>
              <a:off x="6694702" y="2117581"/>
              <a:ext cx="137111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微</a:t>
              </a:r>
              <a:r>
                <a:rPr lang="zh-CN" altLang="en-US" sz="2400" dirty="0">
                  <a:solidFill>
                    <a:prstClr val="black"/>
                  </a:solidFill>
                </a:rPr>
                <a:t>课化处理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2" name="下箭头 31"/>
          <p:cNvSpPr/>
          <p:nvPr/>
        </p:nvSpPr>
        <p:spPr>
          <a:xfrm>
            <a:off x="5201439" y="3817509"/>
            <a:ext cx="576064" cy="384043"/>
          </a:xfrm>
          <a:prstGeom prst="downArrow">
            <a:avLst/>
          </a:prstGeom>
          <a:solidFill>
            <a:srgbClr val="00B050"/>
          </a:solidFill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406671" y="4389106"/>
            <a:ext cx="4165600" cy="1997836"/>
            <a:chOff x="2891622" y="3075806"/>
            <a:chExt cx="3124200" cy="149837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622" y="3075806"/>
              <a:ext cx="3124200" cy="1066800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3523783" y="4227934"/>
              <a:ext cx="185987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black"/>
                  </a:solidFill>
                </a:rPr>
                <a:t>必要的剪辑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36" name="Freeform 4"/>
          <p:cNvSpPr>
            <a:spLocks/>
          </p:cNvSpPr>
          <p:nvPr/>
        </p:nvSpPr>
        <p:spPr bwMode="gray">
          <a:xfrm rot="7270922" flipH="1">
            <a:off x="8024303" y="3856488"/>
            <a:ext cx="1160575" cy="600096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rgbClr val="00B050"/>
          </a:solidFill>
          <a:ln w="1270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pPr defTabSz="121908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47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2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示例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295467" y="2738947"/>
            <a:ext cx="2318459" cy="2573900"/>
            <a:chOff x="899592" y="1707654"/>
            <a:chExt cx="1738844" cy="1930425"/>
          </a:xfrm>
        </p:grpSpPr>
        <p:pic>
          <p:nvPicPr>
            <p:cNvPr id="7" name="Picture 3" descr="E:\微课ppt所用素材\1347005994323_zcool.com.cn\3 [转换]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9592" y="1707654"/>
              <a:ext cx="1738844" cy="158417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文本框 7"/>
            <p:cNvSpPr txBox="1"/>
            <p:nvPr/>
          </p:nvSpPr>
          <p:spPr>
            <a:xfrm>
              <a:off x="1353515" y="3291830"/>
              <a:ext cx="83099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white"/>
                  </a:solidFill>
                </a:rPr>
                <a:t>改造前</a:t>
              </a:r>
              <a:endParaRPr lang="zh-CN" alt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271798" y="1508787"/>
            <a:ext cx="6486055" cy="4302092"/>
            <a:chOff x="3491880" y="1131590"/>
            <a:chExt cx="4864541" cy="3226569"/>
          </a:xfrm>
        </p:grpSpPr>
        <p:pic>
          <p:nvPicPr>
            <p:cNvPr id="4" name="图片 3">
              <a:hlinkClick r:id="rId4" action="ppaction://hlinkfile" tooltip="微课改造前后对比演示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1131590"/>
              <a:ext cx="4864541" cy="273630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sp>
          <p:nvSpPr>
            <p:cNvPr id="9" name="文本框 8"/>
            <p:cNvSpPr txBox="1"/>
            <p:nvPr/>
          </p:nvSpPr>
          <p:spPr>
            <a:xfrm>
              <a:off x="5508650" y="4011910"/>
              <a:ext cx="83099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080"/>
              <a:r>
                <a:rPr lang="zh-CN" altLang="en-US" sz="2400" dirty="0">
                  <a:solidFill>
                    <a:prstClr val="white"/>
                  </a:solidFill>
                </a:rPr>
                <a:t>改造后</a:t>
              </a:r>
              <a:endParaRPr lang="zh-CN" altLang="en-US" sz="2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625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范例</a:t>
            </a:r>
            <a:r>
              <a:rPr lang="en-US" altLang="zh-CN" dirty="0" smtClean="0"/>
              <a:t>2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89" y="1813190"/>
            <a:ext cx="3102387" cy="386970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141708" y="2922218"/>
            <a:ext cx="2743545" cy="2020987"/>
            <a:chOff x="8141706" y="2922216"/>
            <a:chExt cx="2743545" cy="2020986"/>
          </a:xfrm>
        </p:grpSpPr>
        <p:sp>
          <p:nvSpPr>
            <p:cNvPr id="4" name="文本框 3"/>
            <p:cNvSpPr txBox="1"/>
            <p:nvPr/>
          </p:nvSpPr>
          <p:spPr>
            <a:xfrm>
              <a:off x="8959481" y="457387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dirty="0">
                  <a:solidFill>
                    <a:prstClr val="black"/>
                  </a:solidFill>
                </a:rPr>
                <a:t>微课视频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706" y="2922216"/>
              <a:ext cx="2743545" cy="1651655"/>
            </a:xfrm>
            <a:prstGeom prst="rect">
              <a:avLst/>
            </a:prstGeom>
          </p:spPr>
        </p:pic>
      </p:grpSp>
      <p:sp>
        <p:nvSpPr>
          <p:cNvPr id="6" name="燕尾形箭头 5"/>
          <p:cNvSpPr/>
          <p:nvPr/>
        </p:nvSpPr>
        <p:spPr>
          <a:xfrm>
            <a:off x="6517801" y="3457958"/>
            <a:ext cx="556183" cy="5801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范例</a:t>
            </a:r>
            <a:r>
              <a:rPr lang="en-US" altLang="zh-CN" dirty="0" smtClean="0"/>
              <a:t>3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39">
            <a:off x="1186011" y="2219313"/>
            <a:ext cx="4355463" cy="3448075"/>
          </a:xfrm>
          <a:prstGeom prst="rect">
            <a:avLst/>
          </a:prstGeom>
        </p:spPr>
      </p:pic>
      <p:sp>
        <p:nvSpPr>
          <p:cNvPr id="4" name="燕尾形箭头 3"/>
          <p:cNvSpPr/>
          <p:nvPr/>
        </p:nvSpPr>
        <p:spPr>
          <a:xfrm>
            <a:off x="6517801" y="3457958"/>
            <a:ext cx="556183" cy="5801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8141707" y="2922218"/>
            <a:ext cx="2743544" cy="2020987"/>
            <a:chOff x="8141706" y="2922216"/>
            <a:chExt cx="2743544" cy="2020986"/>
          </a:xfrm>
        </p:grpSpPr>
        <p:sp>
          <p:nvSpPr>
            <p:cNvPr id="5" name="文本框 4"/>
            <p:cNvSpPr txBox="1"/>
            <p:nvPr/>
          </p:nvSpPr>
          <p:spPr>
            <a:xfrm>
              <a:off x="8959481" y="457387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zh-CN" altLang="en-US" dirty="0">
                  <a:solidFill>
                    <a:prstClr val="black"/>
                  </a:solidFill>
                </a:rPr>
                <a:t>微课视频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706" y="2922216"/>
              <a:ext cx="2743544" cy="1651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32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手机固定方法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2357" y="1796819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0043" y="1796819"/>
            <a:ext cx="3744419" cy="2808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本框 4"/>
          <p:cNvSpPr txBox="1"/>
          <p:nvPr/>
        </p:nvSpPr>
        <p:spPr>
          <a:xfrm>
            <a:off x="3695344" y="5061182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80"/>
            <a:r>
              <a:rPr lang="zh-CN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手机可以用</a:t>
            </a:r>
            <a:r>
              <a:rPr lang="zh-CN" alt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车载支架</a:t>
            </a:r>
            <a:r>
              <a:rPr lang="zh-CN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或</a:t>
            </a:r>
            <a:r>
              <a:rPr lang="zh-CN" altLang="en-US" sz="2400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自拍杆</a:t>
            </a:r>
            <a:r>
              <a:rPr lang="zh-CN" alt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固定</a:t>
            </a:r>
            <a:endParaRPr lang="zh-CN" alt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630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手机直播实验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57" y="1796819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4" y="1798369"/>
            <a:ext cx="3744417" cy="2805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椭圆 5"/>
          <p:cNvSpPr/>
          <p:nvPr/>
        </p:nvSpPr>
        <p:spPr>
          <a:xfrm>
            <a:off x="2063552" y="2276872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8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3678343" y="3140968"/>
            <a:ext cx="115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8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783216" y="2948947"/>
            <a:ext cx="86409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8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8781718" y="3015730"/>
            <a:ext cx="1402605" cy="14026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80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21982" y="5061182"/>
            <a:ext cx="454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080"/>
            <a:r>
              <a:rPr lang="zh-CN" altLang="en-US" sz="2400" dirty="0">
                <a:solidFill>
                  <a:prstClr val="black"/>
                </a:solidFill>
              </a:rPr>
              <a:t>手机应用 </a:t>
            </a:r>
            <a:r>
              <a:rPr lang="en-US" altLang="zh-CN" sz="2400" dirty="0">
                <a:solidFill>
                  <a:prstClr val="white">
                    <a:lumMod val="65000"/>
                  </a:prstClr>
                </a:solidFill>
              </a:rPr>
              <a:t>+</a:t>
            </a:r>
            <a:r>
              <a:rPr lang="en-US" altLang="zh-CN" sz="2400" dirty="0">
                <a:solidFill>
                  <a:prstClr val="black"/>
                </a:solidFill>
              </a:rPr>
              <a:t> Wi-Fi </a:t>
            </a:r>
            <a:r>
              <a:rPr lang="en-US" altLang="zh-CN" sz="2400" dirty="0">
                <a:solidFill>
                  <a:prstClr val="white">
                    <a:lumMod val="65000"/>
                  </a:prstClr>
                </a:solidFill>
              </a:rPr>
              <a:t>+</a:t>
            </a:r>
            <a:r>
              <a:rPr lang="en-US" altLang="zh-CN" sz="2400" dirty="0">
                <a:solidFill>
                  <a:prstClr val="black"/>
                </a:solidFill>
              </a:rPr>
              <a:t> </a:t>
            </a:r>
            <a:r>
              <a:rPr lang="zh-CN" altLang="en-US" sz="2400" dirty="0">
                <a:solidFill>
                  <a:prstClr val="black"/>
                </a:solidFill>
              </a:rPr>
              <a:t>流媒体服务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0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平板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1880843" y="2022699"/>
            <a:ext cx="3749543" cy="3199727"/>
            <a:chOff x="2188217" y="2516468"/>
            <a:chExt cx="3749543" cy="319972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217" y="2516468"/>
              <a:ext cx="3749543" cy="256346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710502" y="5192974"/>
              <a:ext cx="27049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altLang="zh-CN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Android Tablet</a:t>
              </a:r>
              <a:endParaRPr lang="zh-CN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46282" y="2022699"/>
            <a:ext cx="3809319" cy="3199727"/>
            <a:chOff x="7200055" y="2516467"/>
            <a:chExt cx="3809319" cy="319972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55" y="2516467"/>
              <a:ext cx="3809319" cy="2563463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088058" y="5192973"/>
              <a:ext cx="20333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altLang="zh-CN" sz="28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Apple iPad</a:t>
              </a:r>
              <a:endParaRPr lang="zh-CN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683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455" y="412851"/>
            <a:ext cx="10972800" cy="48734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方法</a:t>
            </a:r>
            <a:r>
              <a:rPr lang="en-US" altLang="zh-CN" dirty="0" smtClean="0"/>
              <a:t>1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1206"/>
          <a:stretch/>
        </p:blipFill>
        <p:spPr>
          <a:xfrm>
            <a:off x="2259358" y="2830103"/>
            <a:ext cx="7673287" cy="4032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39">
            <a:off x="6047533" y="4258477"/>
            <a:ext cx="1626827" cy="1433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4336862"/>
            <a:ext cx="1023219" cy="12762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59" y="3216823"/>
            <a:ext cx="1922976" cy="12523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57409" y="1196418"/>
            <a:ext cx="84433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ct val="150000"/>
              </a:lnSpc>
            </a:pPr>
            <a:r>
              <a:rPr lang="zh-CN" altLang="en-US" sz="2800" dirty="0">
                <a:solidFill>
                  <a:prstClr val="black"/>
                </a:solidFill>
              </a:rPr>
              <a:t>平板电脑可类似</a:t>
            </a:r>
            <a:r>
              <a:rPr lang="zh-CN" altLang="en-US" sz="2800" b="1" dirty="0">
                <a:solidFill>
                  <a:prstClr val="black"/>
                </a:solidFill>
              </a:rPr>
              <a:t>手机</a:t>
            </a:r>
            <a:r>
              <a:rPr lang="zh-CN" altLang="en-US" sz="2800" dirty="0">
                <a:solidFill>
                  <a:prstClr val="black"/>
                </a:solidFill>
              </a:rPr>
              <a:t>进行</a:t>
            </a:r>
            <a:r>
              <a:rPr lang="zh-CN" altLang="en-US" sz="2800" dirty="0">
                <a:solidFill>
                  <a:prstClr val="black"/>
                </a:solidFill>
              </a:rPr>
              <a:t>微课录制，运用</a:t>
            </a:r>
            <a:r>
              <a:rPr lang="zh-CN" altLang="en-US" sz="2800" dirty="0">
                <a:solidFill>
                  <a:prstClr val="black"/>
                </a:solidFill>
              </a:rPr>
              <a:t>平板电脑的</a:t>
            </a:r>
            <a:endParaRPr lang="en-US" altLang="zh-CN" sz="2800" dirty="0">
              <a:solidFill>
                <a:prstClr val="black"/>
              </a:solidFill>
            </a:endParaRPr>
          </a:p>
          <a:p>
            <a:pPr defTabSz="914377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</a:rPr>
              <a:t>前</a:t>
            </a:r>
            <a:r>
              <a:rPr lang="zh-CN" altLang="en-US" sz="2800" b="1" dirty="0">
                <a:solidFill>
                  <a:prstClr val="black"/>
                </a:solidFill>
              </a:rPr>
              <a:t>置</a:t>
            </a:r>
            <a:r>
              <a:rPr lang="zh-CN" altLang="en-US" sz="2800" dirty="0">
                <a:solidFill>
                  <a:prstClr val="black"/>
                </a:solidFill>
              </a:rPr>
              <a:t>或者</a:t>
            </a:r>
            <a:r>
              <a:rPr lang="zh-CN" altLang="en-US" sz="2800" b="1" dirty="0">
                <a:solidFill>
                  <a:prstClr val="black"/>
                </a:solidFill>
              </a:rPr>
              <a:t>后置</a:t>
            </a:r>
            <a:r>
              <a:rPr lang="zh-CN" altLang="en-US" sz="2800" dirty="0">
                <a:solidFill>
                  <a:prstClr val="black"/>
                </a:solidFill>
              </a:rPr>
              <a:t>摄像头直接录制视频。</a:t>
            </a:r>
          </a:p>
        </p:txBody>
      </p:sp>
    </p:spTree>
    <p:extLst>
      <p:ext uri="{BB962C8B-B14F-4D97-AF65-F5344CB8AC3E}">
        <p14:creationId xmlns:p14="http://schemas.microsoft.com/office/powerpoint/2010/main" val="3884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雅黑UI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568</Words>
  <Application>Microsoft Office PowerPoint</Application>
  <PresentationFormat>宽屏</PresentationFormat>
  <Paragraphs>193</Paragraphs>
  <Slides>31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方正姚体</vt:lpstr>
      <vt:lpstr>宋体</vt:lpstr>
      <vt:lpstr>微软雅黑</vt:lpstr>
      <vt:lpstr>Arial</vt:lpstr>
      <vt:lpstr>Calibri</vt:lpstr>
      <vt:lpstr>Verdana</vt:lpstr>
      <vt:lpstr>Wingdings</vt:lpstr>
      <vt:lpstr>1_Office 主题</vt:lpstr>
      <vt:lpstr>PowerPoint 演示文稿</vt:lpstr>
      <vt:lpstr>手机</vt:lpstr>
      <vt:lpstr>范例1</vt:lpstr>
      <vt:lpstr>范例2</vt:lpstr>
      <vt:lpstr>范例3</vt:lpstr>
      <vt:lpstr>手机固定方法</vt:lpstr>
      <vt:lpstr>手机直播实验</vt:lpstr>
      <vt:lpstr>平板</vt:lpstr>
      <vt:lpstr>方法1</vt:lpstr>
      <vt:lpstr>方法2</vt:lpstr>
      <vt:lpstr>软件介绍</vt:lpstr>
      <vt:lpstr>界面</vt:lpstr>
      <vt:lpstr>录课实景</vt:lpstr>
      <vt:lpstr>《国际服务贸易》微课</vt:lpstr>
      <vt:lpstr>其他iPad应用</vt:lpstr>
      <vt:lpstr>摄像机</vt:lpstr>
      <vt:lpstr>演播室拍摄</vt:lpstr>
      <vt:lpstr>室外拍摄</vt:lpstr>
      <vt:lpstr>稳定器拍摄</vt:lpstr>
      <vt:lpstr>屏幕录制</vt:lpstr>
      <vt:lpstr>软件介绍</vt:lpstr>
      <vt:lpstr>获取软件</vt:lpstr>
      <vt:lpstr>配套工具</vt:lpstr>
      <vt:lpstr>非编合成</vt:lpstr>
      <vt:lpstr>步骤1</vt:lpstr>
      <vt:lpstr>步骤2</vt:lpstr>
      <vt:lpstr>特殊处理</vt:lpstr>
      <vt:lpstr>混合制作</vt:lpstr>
      <vt:lpstr>光盘加工</vt:lpstr>
      <vt:lpstr>加工方式</vt:lpstr>
      <vt:lpstr>示例</vt:lpstr>
    </vt:vector>
  </TitlesOfParts>
  <Company>gdou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pper lee</dc:creator>
  <cp:lastModifiedBy>pper lee</cp:lastModifiedBy>
  <cp:revision>1</cp:revision>
  <dcterms:created xsi:type="dcterms:W3CDTF">2016-10-20T04:54:26Z</dcterms:created>
  <dcterms:modified xsi:type="dcterms:W3CDTF">2016-10-20T04:54:37Z</dcterms:modified>
</cp:coreProperties>
</file>