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Override2.xml" ContentType="application/vnd.openxmlformats-officedocument.themeOverride+xml"/>
  <Override PartName="/ppt/tags/tag4.xml" ContentType="application/vnd.openxmlformats-officedocument.presentationml.tags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9" r:id="rId3"/>
    <p:sldId id="258" r:id="rId4"/>
    <p:sldId id="270" r:id="rId5"/>
    <p:sldId id="274" r:id="rId6"/>
    <p:sldId id="275" r:id="rId7"/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6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61" r:id="rId25"/>
  </p:sldIdLst>
  <p:sldSz cx="12192000" cy="6858000"/>
  <p:notesSz cx="6858000" cy="9144000"/>
  <p:custDataLst>
    <p:tags r:id="rId28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366B8"/>
    <a:srgbClr val="BFE2FE"/>
    <a:srgbClr val="A20000"/>
    <a:srgbClr val="A40000"/>
    <a:srgbClr val="9E0000"/>
    <a:srgbClr val="C7450B"/>
    <a:srgbClr val="E24E0C"/>
    <a:srgbClr val="DC6140"/>
    <a:srgbClr val="E60000"/>
    <a:srgbClr val="C967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73566" autoAdjust="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 snapToGrid="0" showGuides="1">
      <p:cViewPr varScale="1">
        <p:scale>
          <a:sx n="87" d="100"/>
          <a:sy n="87" d="100"/>
        </p:scale>
        <p:origin x="3162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32679DD8-519D-4940-B1B3-218B819A787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0C6FBA9-2DDE-4258-BCCE-EEFAF4E30F4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B2AF4A-DBCC-4D8D-85A9-BBFAD612AAA0}" type="datetimeFigureOut">
              <a:rPr lang="zh-CN" altLang="en-US" smtClean="0"/>
              <a:t>2018/6/30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B79C960-AE67-46E1-B2EE-6CA95DE947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52878CFD-3CA7-4EF4-A91F-B3DF740B955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5720AC-5D60-4C51-90E6-CF0BC873E2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82954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2018/6/30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E6FDB6-6D2B-46C1-9FA1-D82906A37C3A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2433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808" name="组合 9807">
            <a:extLst>
              <a:ext uri="{FF2B5EF4-FFF2-40B4-BE49-F238E27FC236}">
                <a16:creationId xmlns:a16="http://schemas.microsoft.com/office/drawing/2014/main" id="{2D7CBB34-2B94-4769-B18F-EC68E5DDAAEC}"/>
              </a:ext>
            </a:extLst>
          </p:cNvPr>
          <p:cNvGrpSpPr/>
          <p:nvPr userDrawn="1"/>
        </p:nvGrpSpPr>
        <p:grpSpPr>
          <a:xfrm>
            <a:off x="4243388" y="5443143"/>
            <a:ext cx="7175500" cy="774341"/>
            <a:chOff x="247650" y="4883150"/>
            <a:chExt cx="12195176" cy="1316038"/>
          </a:xfrm>
        </p:grpSpPr>
        <p:sp>
          <p:nvSpPr>
            <p:cNvPr id="9793" name="Freeform 60336">
              <a:extLst>
                <a:ext uri="{FF2B5EF4-FFF2-40B4-BE49-F238E27FC236}">
                  <a16:creationId xmlns:a16="http://schemas.microsoft.com/office/drawing/2014/main" id="{C8F4E702-10AA-431C-9D89-E750FE0BAA9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9083675" y="4883150"/>
              <a:ext cx="2597150" cy="296863"/>
            </a:xfrm>
            <a:custGeom>
              <a:avLst/>
              <a:gdLst>
                <a:gd name="T0" fmla="*/ 0 w 1636"/>
                <a:gd name="T1" fmla="*/ 187 h 187"/>
                <a:gd name="T2" fmla="*/ 1636 w 1636"/>
                <a:gd name="T3" fmla="*/ 0 h 187"/>
                <a:gd name="T4" fmla="*/ 0 w 1636"/>
                <a:gd name="T5" fmla="*/ 187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36" h="187">
                  <a:moveTo>
                    <a:pt x="0" y="187"/>
                  </a:moveTo>
                  <a:lnTo>
                    <a:pt x="1636" y="0"/>
                  </a:lnTo>
                  <a:lnTo>
                    <a:pt x="0" y="187"/>
                  </a:lnTo>
                  <a:close/>
                </a:path>
              </a:pathLst>
            </a:custGeom>
            <a:solidFill>
              <a:srgbClr val="2828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94" name="Line 60337">
              <a:extLst>
                <a:ext uri="{FF2B5EF4-FFF2-40B4-BE49-F238E27FC236}">
                  <a16:creationId xmlns:a16="http://schemas.microsoft.com/office/drawing/2014/main" id="{871FE056-550E-4859-A849-A65F4F9BF6E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9083675" y="4883150"/>
              <a:ext cx="2597150" cy="296863"/>
            </a:xfrm>
            <a:prstGeom prst="line">
              <a:avLst/>
            </a:prstGeom>
            <a:noFill/>
            <a:ln w="3175" cap="flat">
              <a:solidFill>
                <a:srgbClr val="6B6B6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96" name="Line 60339">
              <a:extLst>
                <a:ext uri="{FF2B5EF4-FFF2-40B4-BE49-F238E27FC236}">
                  <a16:creationId xmlns:a16="http://schemas.microsoft.com/office/drawing/2014/main" id="{4B98B6A4-4823-4155-BF29-529979E2DA97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4375150" y="5356225"/>
              <a:ext cx="2887663" cy="333375"/>
            </a:xfrm>
            <a:prstGeom prst="line">
              <a:avLst/>
            </a:prstGeom>
            <a:noFill/>
            <a:ln w="3175" cap="flat">
              <a:solidFill>
                <a:srgbClr val="6B6B6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798" name="Line 60341">
              <a:extLst>
                <a:ext uri="{FF2B5EF4-FFF2-40B4-BE49-F238E27FC236}">
                  <a16:creationId xmlns:a16="http://schemas.microsoft.com/office/drawing/2014/main" id="{B6087D46-8DF6-4C1E-BC12-D44370373631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247650" y="5854700"/>
              <a:ext cx="2887663" cy="333375"/>
            </a:xfrm>
            <a:prstGeom prst="line">
              <a:avLst/>
            </a:prstGeom>
            <a:noFill/>
            <a:ln w="3175" cap="flat">
              <a:solidFill>
                <a:srgbClr val="6B6B6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00" name="Line 60343">
              <a:extLst>
                <a:ext uri="{FF2B5EF4-FFF2-40B4-BE49-F238E27FC236}">
                  <a16:creationId xmlns:a16="http://schemas.microsoft.com/office/drawing/2014/main" id="{0D5FE492-B4C7-4CAF-B26A-A5F5BFC53970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2735263" y="5418138"/>
              <a:ext cx="7431088" cy="781050"/>
            </a:xfrm>
            <a:prstGeom prst="line">
              <a:avLst/>
            </a:prstGeom>
            <a:noFill/>
            <a:ln w="3175" cap="flat">
              <a:solidFill>
                <a:srgbClr val="6B6B6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  <p:sp>
          <p:nvSpPr>
            <p:cNvPr id="9804" name="Line 60345">
              <a:extLst>
                <a:ext uri="{FF2B5EF4-FFF2-40B4-BE49-F238E27FC236}">
                  <a16:creationId xmlns:a16="http://schemas.microsoft.com/office/drawing/2014/main" id="{5220D65D-4858-43EF-8894-97A6360DAB5B}"/>
                </a:ext>
              </a:extLst>
            </p:cNvPr>
            <p:cNvSpPr>
              <a:spLocks noChangeShapeType="1"/>
            </p:cNvSpPr>
            <p:nvPr userDrawn="1"/>
          </p:nvSpPr>
          <p:spPr bwMode="auto">
            <a:xfrm flipV="1">
              <a:off x="6710363" y="5619750"/>
              <a:ext cx="5732463" cy="534988"/>
            </a:xfrm>
            <a:prstGeom prst="line">
              <a:avLst/>
            </a:prstGeom>
            <a:noFill/>
            <a:ln w="3175" cap="flat">
              <a:solidFill>
                <a:srgbClr val="6B6B6B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zh-CN" altLang="en-US"/>
            </a:p>
          </p:txBody>
        </p:sp>
      </p:grpSp>
      <p:sp>
        <p:nvSpPr>
          <p:cNvPr id="9801" name="副标题 2"/>
          <p:cNvSpPr>
            <a:spLocks noGrp="1"/>
          </p:cNvSpPr>
          <p:nvPr userDrawn="1">
            <p:ph type="subTitle" idx="1"/>
          </p:nvPr>
        </p:nvSpPr>
        <p:spPr>
          <a:xfrm>
            <a:off x="1011720" y="2905091"/>
            <a:ext cx="5137950" cy="558799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802" name="标题 1"/>
          <p:cNvSpPr>
            <a:spLocks noGrp="1"/>
          </p:cNvSpPr>
          <p:nvPr userDrawn="1">
            <p:ph type="ctrTitle"/>
          </p:nvPr>
        </p:nvSpPr>
        <p:spPr>
          <a:xfrm>
            <a:off x="1011720" y="1278289"/>
            <a:ext cx="5147553" cy="1601436"/>
          </a:xfrm>
        </p:spPr>
        <p:txBody>
          <a:bodyPr anchor="ctr">
            <a:norm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011721" y="4737931"/>
            <a:ext cx="5147553" cy="296271"/>
          </a:xfrm>
        </p:spPr>
        <p:txBody>
          <a:bodyPr vert="horz" anchor="ctr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177" indent="0">
              <a:buNone/>
              <a:defRPr/>
            </a:lvl2pPr>
            <a:lvl3pPr marL="914353" indent="0">
              <a:buNone/>
              <a:defRPr/>
            </a:lvl3pPr>
            <a:lvl4pPr marL="1371531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011721" y="5065086"/>
            <a:ext cx="5147553" cy="296271"/>
          </a:xfrm>
        </p:spPr>
        <p:txBody>
          <a:bodyPr vert="horz" anchor="ctr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177" indent="0">
              <a:buNone/>
              <a:defRPr/>
            </a:lvl2pPr>
            <a:lvl3pPr marL="914353" indent="0">
              <a:buNone/>
              <a:defRPr/>
            </a:lvl3pPr>
            <a:lvl4pPr marL="1371531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pic>
        <p:nvPicPr>
          <p:cNvPr id="14" name="图片 13">
            <a:extLst>
              <a:ext uri="{FF2B5EF4-FFF2-40B4-BE49-F238E27FC236}">
                <a16:creationId xmlns:a16="http://schemas.microsoft.com/office/drawing/2014/main" id="{5799CBA5-A625-4057-87D3-11D93BC302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5780" y="738211"/>
            <a:ext cx="5941889" cy="5381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 userDrawn="1">
            <p:ph type="title"/>
          </p:nvPr>
        </p:nvSpPr>
        <p:spPr>
          <a:xfrm>
            <a:off x="5722836" y="2981324"/>
            <a:ext cx="5796536" cy="895350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 userDrawn="1">
            <p:ph type="body" idx="1"/>
          </p:nvPr>
        </p:nvSpPr>
        <p:spPr>
          <a:xfrm>
            <a:off x="5723952" y="3876674"/>
            <a:ext cx="5796536" cy="1015623"/>
          </a:xfrm>
        </p:spPr>
        <p:txBody>
          <a:bodyPr anchor="t">
            <a:normAutofit/>
          </a:bodyPr>
          <a:lstStyle>
            <a:lvl1pPr marL="0" indent="0" algn="l">
              <a:lnSpc>
                <a:spcPct val="100000"/>
              </a:lnSpc>
              <a:buNone/>
              <a:defRPr sz="1100">
                <a:solidFill>
                  <a:schemeClr val="tx1"/>
                </a:solidFill>
              </a:defRPr>
            </a:lvl1pPr>
            <a:lvl2pPr marL="45717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06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4627BCEA-88F1-47DF-9B46-C357F112294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670" y="934255"/>
            <a:ext cx="5508977" cy="4989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>
            <a:extLst>
              <a:ext uri="{FF2B5EF4-FFF2-40B4-BE49-F238E27FC236}">
                <a16:creationId xmlns:a16="http://schemas.microsoft.com/office/drawing/2014/main" id="{9888B6D7-9D3F-49D7-BACE-73A9D1149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pPr/>
              <a:t>2018/6/30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7AC997A4-1DD8-4731-B9FD-42398A20F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DBA9825E-1876-42AD-ABCF-E0E100F35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sp>
        <p:nvSpPr>
          <p:cNvPr id="6" name="标题 5">
            <a:extLst>
              <a:ext uri="{FF2B5EF4-FFF2-40B4-BE49-F238E27FC236}">
                <a16:creationId xmlns:a16="http://schemas.microsoft.com/office/drawing/2014/main" id="{D124F9DB-C87A-423F-9657-38C7A290143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8" name="内容占位符 7">
            <a:extLst>
              <a:ext uri="{FF2B5EF4-FFF2-40B4-BE49-F238E27FC236}">
                <a16:creationId xmlns:a16="http://schemas.microsoft.com/office/drawing/2014/main" id="{2070191C-4093-409C-8FD5-7369A79637AD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669925" y="1130299"/>
            <a:ext cx="10850563" cy="5006975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677593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userDrawn="1">
  <p:cSld name="仅标题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C7A1C-3684-4AAF-A408-C63B6CB641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86EA5F-D77D-4318-90E9-C04AA8ADC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9D9C7-5DC6-4263-87FF-7C99F6FB63C3}" type="datetime1">
              <a:rPr lang="zh-CN" altLang="en-US" smtClean="0"/>
              <a:pPr/>
              <a:t>2018/6/30</a:t>
            </a:fld>
            <a:endParaRPr lang="zh-CN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0832621-D9D9-445E-BFF9-F8348FA1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</a:t>
            </a:r>
            <a:endParaRPr lang="zh-CN" alt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371151B-F790-4A9F-962F-B8718A956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84176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0336">
            <a:extLst>
              <a:ext uri="{FF2B5EF4-FFF2-40B4-BE49-F238E27FC236}">
                <a16:creationId xmlns:a16="http://schemas.microsoft.com/office/drawing/2014/main" id="{705A30CA-71C9-4AFD-A180-B4E063032B1E}"/>
              </a:ext>
            </a:extLst>
          </p:cNvPr>
          <p:cNvSpPr>
            <a:spLocks/>
          </p:cNvSpPr>
          <p:nvPr userDrawn="1"/>
        </p:nvSpPr>
        <p:spPr bwMode="auto">
          <a:xfrm flipH="1">
            <a:off x="6049091" y="5569274"/>
            <a:ext cx="1522080" cy="173979"/>
          </a:xfrm>
          <a:custGeom>
            <a:avLst/>
            <a:gdLst>
              <a:gd name="T0" fmla="*/ 0 w 1636"/>
              <a:gd name="T1" fmla="*/ 187 h 187"/>
              <a:gd name="T2" fmla="*/ 1636 w 1636"/>
              <a:gd name="T3" fmla="*/ 0 h 187"/>
              <a:gd name="T4" fmla="*/ 0 w 1636"/>
              <a:gd name="T5" fmla="*/ 187 h 1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36" h="187">
                <a:moveTo>
                  <a:pt x="0" y="187"/>
                </a:moveTo>
                <a:lnTo>
                  <a:pt x="1636" y="0"/>
                </a:lnTo>
                <a:lnTo>
                  <a:pt x="0" y="187"/>
                </a:lnTo>
                <a:close/>
              </a:path>
            </a:pathLst>
          </a:custGeom>
          <a:solidFill>
            <a:srgbClr val="28282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0" name="Line 60337">
            <a:extLst>
              <a:ext uri="{FF2B5EF4-FFF2-40B4-BE49-F238E27FC236}">
                <a16:creationId xmlns:a16="http://schemas.microsoft.com/office/drawing/2014/main" id="{6C3D4191-6846-488A-BE66-9E36D5E1DB67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6049091" y="5569274"/>
            <a:ext cx="1522080" cy="173979"/>
          </a:xfrm>
          <a:prstGeom prst="line">
            <a:avLst/>
          </a:prstGeom>
          <a:noFill/>
          <a:ln w="3175" cap="flat">
            <a:solidFill>
              <a:srgbClr val="6B6B6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1" name="Line 60339">
            <a:extLst>
              <a:ext uri="{FF2B5EF4-FFF2-40B4-BE49-F238E27FC236}">
                <a16:creationId xmlns:a16="http://schemas.microsoft.com/office/drawing/2014/main" id="{0C1214ED-D291-4BB1-AEA0-4552B73E4404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8638301" y="5846523"/>
            <a:ext cx="1692337" cy="195377"/>
          </a:xfrm>
          <a:prstGeom prst="line">
            <a:avLst/>
          </a:prstGeom>
          <a:noFill/>
          <a:ln w="3175" cap="flat">
            <a:solidFill>
              <a:srgbClr val="6B6B6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2" name="Line 60341">
            <a:extLst>
              <a:ext uri="{FF2B5EF4-FFF2-40B4-BE49-F238E27FC236}">
                <a16:creationId xmlns:a16="http://schemas.microsoft.com/office/drawing/2014/main" id="{4686D67C-0BD8-48CC-981C-97A6C0129393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11057254" y="6138658"/>
            <a:ext cx="1134745" cy="131004"/>
          </a:xfrm>
          <a:prstGeom prst="line">
            <a:avLst/>
          </a:prstGeom>
          <a:noFill/>
          <a:ln w="3175" cap="flat">
            <a:solidFill>
              <a:srgbClr val="6B6B6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4" name="Line 60343">
            <a:extLst>
              <a:ext uri="{FF2B5EF4-FFF2-40B4-BE49-F238E27FC236}">
                <a16:creationId xmlns:a16="http://schemas.microsoft.com/office/drawing/2014/main" id="{019E3B0F-69FA-49F9-9261-3B02D9524C7A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6936660" y="5882808"/>
            <a:ext cx="4355047" cy="457740"/>
          </a:xfrm>
          <a:prstGeom prst="line">
            <a:avLst/>
          </a:prstGeom>
          <a:noFill/>
          <a:ln w="3175" cap="flat">
            <a:solidFill>
              <a:srgbClr val="6B6B6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sp>
        <p:nvSpPr>
          <p:cNvPr id="16" name="Line 60345">
            <a:extLst>
              <a:ext uri="{FF2B5EF4-FFF2-40B4-BE49-F238E27FC236}">
                <a16:creationId xmlns:a16="http://schemas.microsoft.com/office/drawing/2014/main" id="{5236F558-9DFD-4C4C-AC19-CA785B5A08A1}"/>
              </a:ext>
            </a:extLst>
          </p:cNvPr>
          <p:cNvSpPr>
            <a:spLocks noChangeShapeType="1"/>
          </p:cNvSpPr>
          <p:nvPr userDrawn="1"/>
        </p:nvSpPr>
        <p:spPr bwMode="auto">
          <a:xfrm flipH="1" flipV="1">
            <a:off x="5602514" y="6000964"/>
            <a:ext cx="3359555" cy="313534"/>
          </a:xfrm>
          <a:prstGeom prst="line">
            <a:avLst/>
          </a:prstGeom>
          <a:noFill/>
          <a:ln w="3175" cap="flat">
            <a:solidFill>
              <a:srgbClr val="6B6B6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zh-CN" altLang="en-US"/>
          </a:p>
        </p:txBody>
      </p:sp>
      <p:pic>
        <p:nvPicPr>
          <p:cNvPr id="18" name="图片 17">
            <a:extLst>
              <a:ext uri="{FF2B5EF4-FFF2-40B4-BE49-F238E27FC236}">
                <a16:creationId xmlns:a16="http://schemas.microsoft.com/office/drawing/2014/main" id="{4C1355AF-931C-43E5-A954-51C53BF1838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885286" y="1130300"/>
            <a:ext cx="5723958" cy="5184198"/>
          </a:xfrm>
          <a:prstGeom prst="rect">
            <a:avLst/>
          </a:prstGeom>
        </p:spPr>
      </p:pic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161597" y="2246501"/>
            <a:ext cx="5426076" cy="1621509"/>
          </a:xfrm>
        </p:spPr>
        <p:txBody>
          <a:bodyPr anchor="b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1161597" y="4552737"/>
            <a:ext cx="5426076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500" smtClean="0">
                <a:solidFill>
                  <a:schemeClr val="tx1"/>
                </a:solidFill>
              </a:defRPr>
            </a:lvl1pPr>
            <a:lvl2pPr>
              <a:defRPr lang="zh-CN" altLang="en-US" sz="2000" smtClean="0"/>
            </a:lvl2pPr>
            <a:lvl3pPr>
              <a:defRPr lang="zh-CN" altLang="en-US" sz="1800" smtClean="0"/>
            </a:lvl3pPr>
            <a:lvl4pPr>
              <a:defRPr lang="zh-CN" altLang="en-US" sz="1600" smtClean="0"/>
            </a:lvl4pPr>
            <a:lvl5pPr>
              <a:defRPr lang="zh-CN" altLang="en-US" sz="1600"/>
            </a:lvl5pPr>
          </a:lstStyle>
          <a:p>
            <a:pPr marL="228589" marR="0" lvl="0" indent="-228589" fontAlgn="auto">
              <a:spcAft>
                <a:spcPts val="0"/>
              </a:spcAft>
              <a:buClrTx/>
              <a:buSzTx/>
              <a:tabLst/>
            </a:pPr>
            <a:r>
              <a:rPr lang="en-US" altLang="zh-CN" dirty="0"/>
              <a:t>Data</a:t>
            </a:r>
          </a:p>
        </p:txBody>
      </p:sp>
      <p:sp>
        <p:nvSpPr>
          <p:cNvPr id="6" name="文本占位符 13">
            <a:extLst>
              <a:ext uri="{FF2B5EF4-FFF2-40B4-BE49-F238E27FC236}">
                <a16:creationId xmlns:a16="http://schemas.microsoft.com/office/drawing/2014/main" id="{05EBDA4F-7210-4CAE-8333-80DB24212E7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61598" y="4256466"/>
            <a:ext cx="5426076" cy="296271"/>
          </a:xfrm>
        </p:spPr>
        <p:txBody>
          <a:bodyPr vert="horz" anchor="ctr">
            <a:noAutofit/>
          </a:bodyPr>
          <a:lstStyle>
            <a:lvl1pPr marL="0" indent="0" algn="l">
              <a:buNone/>
              <a:defRPr sz="1500" b="0">
                <a:solidFill>
                  <a:schemeClr val="tx1"/>
                </a:solidFill>
              </a:defRPr>
            </a:lvl1pPr>
            <a:lvl2pPr marL="457177" indent="0">
              <a:buNone/>
              <a:defRPr/>
            </a:lvl2pPr>
            <a:lvl3pPr marL="914353" indent="0">
              <a:buNone/>
              <a:defRPr/>
            </a:lvl3pPr>
            <a:lvl4pPr marL="1371531" indent="0">
              <a:buNone/>
              <a:defRPr/>
            </a:lvl4pPr>
            <a:lvl5pPr marL="1828709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69924" y="1"/>
            <a:ext cx="10850563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69924" y="1123950"/>
            <a:ext cx="10850563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zh-CN" altLang="en-US" dirty="0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669924" y="1028700"/>
            <a:ext cx="10850563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日期占位符 3">
            <a:extLst>
              <a:ext uri="{FF2B5EF4-FFF2-40B4-BE49-F238E27FC236}">
                <a16:creationId xmlns:a16="http://schemas.microsoft.com/office/drawing/2014/main" id="{04388434-9949-479C-A9C3-67A953F6A9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01732" y="6240463"/>
            <a:ext cx="138853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89D9C7-5DC6-4263-87FF-7C99F6FB63C3}" type="datetime1">
              <a:rPr lang="zh-CN" altLang="en-US" smtClean="0"/>
              <a:pPr/>
              <a:t>2018/6/30</a:t>
            </a:fld>
            <a:endParaRPr lang="zh-CN" altLang="en-US"/>
          </a:p>
        </p:txBody>
      </p:sp>
      <p:sp>
        <p:nvSpPr>
          <p:cNvPr id="9" name="页脚占位符 4">
            <a:extLst>
              <a:ext uri="{FF2B5EF4-FFF2-40B4-BE49-F238E27FC236}">
                <a16:creationId xmlns:a16="http://schemas.microsoft.com/office/drawing/2014/main" id="{50A5656E-7A33-4865-A262-1F96263BAA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69924" y="6240463"/>
            <a:ext cx="414020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altLang="zh-CN" dirty="0"/>
              <a:t>www.islide.cc</a:t>
            </a:r>
            <a:endParaRPr lang="zh-CN" altLang="en-US" dirty="0"/>
          </a:p>
        </p:txBody>
      </p:sp>
      <p:sp>
        <p:nvSpPr>
          <p:cNvPr id="10" name="灯片编号占位符 5">
            <a:extLst>
              <a:ext uri="{FF2B5EF4-FFF2-40B4-BE49-F238E27FC236}">
                <a16:creationId xmlns:a16="http://schemas.microsoft.com/office/drawing/2014/main" id="{5BF52F79-380E-4278-8B67-588AFE5840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599" y="6240463"/>
            <a:ext cx="2909888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69" r:id="rId3"/>
    <p:sldLayoutId id="2147483662" r:id="rId4"/>
    <p:sldLayoutId id="2147483655" r:id="rId5"/>
    <p:sldLayoutId id="2147483661" r:id="rId6"/>
  </p:sldLayoutIdLst>
  <p:hf hdr="0" dt="0"/>
  <p:txStyles>
    <p:titleStyle>
      <a:lvl1pPr algn="l" defTabSz="914354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89" indent="-228589" algn="l" defTabSz="91435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6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8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9" algn="l" defTabSz="91435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2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422" userDrawn="1">
          <p15:clr>
            <a:srgbClr val="F26B43"/>
          </p15:clr>
        </p15:guide>
        <p15:guide id="2" pos="7257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tags" Target="../tags/tag2.xml"/><Relationship Id="rId7" Type="http://schemas.openxmlformats.org/officeDocument/2006/relationships/image" Target="../media/image2.emf"/><Relationship Id="rId2" Type="http://schemas.openxmlformats.org/officeDocument/2006/relationships/vmlDrawing" Target="../drawings/vmlDrawing1.vml"/><Relationship Id="rId1" Type="http://schemas.openxmlformats.org/officeDocument/2006/relationships/themeOverride" Target="../theme/themeOverride1.x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4.xml"/><Relationship Id="rId1" Type="http://schemas.openxmlformats.org/officeDocument/2006/relationships/themeOverride" Target="../theme/themeOverride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2.emf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1.x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3C326D0B-7DAB-41B6-8030-2E4A18CC949B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25840861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think-cell Slide" r:id="rId6" imgW="347" imgH="348" progId="TCLayout.ActiveDocument.1">
                  <p:embed/>
                </p:oleObj>
              </mc:Choice>
              <mc:Fallback>
                <p:oleObj name="think-cell Slide" r:id="rId6" imgW="347" imgH="348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3C326D0B-7DAB-41B6-8030-2E4A18CC94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>
            <a:extLst>
              <a:ext uri="{FF2B5EF4-FFF2-40B4-BE49-F238E27FC236}">
                <a16:creationId xmlns:a16="http://schemas.microsoft.com/office/drawing/2014/main" id="{EC933494-1B63-4A32-964F-D05236799BA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4000" b="1" dirty="0"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699937" y="1225024"/>
            <a:ext cx="5147553" cy="1601436"/>
          </a:xfrm>
        </p:spPr>
        <p:txBody>
          <a:bodyPr/>
          <a:lstStyle/>
          <a:p>
            <a:r>
              <a:rPr lang="zh-CN" altLang="en-US" dirty="0"/>
              <a:t>快速建课</a:t>
            </a:r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878553" y="4413428"/>
            <a:ext cx="1278721" cy="296271"/>
          </a:xfrm>
        </p:spPr>
        <p:txBody>
          <a:bodyPr/>
          <a:lstStyle/>
          <a:p>
            <a:r>
              <a:rPr lang="zh-CN" altLang="en-US" dirty="0"/>
              <a:t>网络中心</a:t>
            </a:r>
            <a:endParaRPr lang="en-US" altLang="zh-CN" dirty="0"/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3AC38953-9F29-4B6B-8FF9-DB2729803D3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432" y="2735363"/>
            <a:ext cx="1874058" cy="2568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课程分组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10</a:t>
            </a:fld>
            <a:endParaRPr lang="zh-CN" altLang="en-US"/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4D427FB4-6A5A-4996-A71E-BE1899C53E67}"/>
              </a:ext>
            </a:extLst>
          </p:cNvPr>
          <p:cNvSpPr txBox="1"/>
          <p:nvPr/>
        </p:nvSpPr>
        <p:spPr>
          <a:xfrm>
            <a:off x="1043609" y="1500809"/>
            <a:ext cx="2564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小组：</a:t>
            </a:r>
          </a:p>
        </p:txBody>
      </p:sp>
      <p:sp>
        <p:nvSpPr>
          <p:cNvPr id="14" name="文本框 13">
            <a:extLst>
              <a:ext uri="{FF2B5EF4-FFF2-40B4-BE49-F238E27FC236}">
                <a16:creationId xmlns:a16="http://schemas.microsoft.com/office/drawing/2014/main" id="{FD0B8E0F-C1D0-4BA9-AF5D-9A5390912C79}"/>
              </a:ext>
            </a:extLst>
          </p:cNvPr>
          <p:cNvSpPr txBox="1"/>
          <p:nvPr/>
        </p:nvSpPr>
        <p:spPr>
          <a:xfrm>
            <a:off x="2060714" y="2157584"/>
            <a:ext cx="2564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创建小组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DF4F0C00-9508-4D2F-836A-7DD80BFC8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096" y="1344160"/>
            <a:ext cx="5951447" cy="4002471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18" name="文本框 17">
            <a:extLst>
              <a:ext uri="{FF2B5EF4-FFF2-40B4-BE49-F238E27FC236}">
                <a16:creationId xmlns:a16="http://schemas.microsoft.com/office/drawing/2014/main" id="{060A05BB-EA38-49AA-B82B-858EA779BDAA}"/>
              </a:ext>
            </a:extLst>
          </p:cNvPr>
          <p:cNvSpPr txBox="1"/>
          <p:nvPr/>
        </p:nvSpPr>
        <p:spPr>
          <a:xfrm>
            <a:off x="4625009" y="5692533"/>
            <a:ext cx="617962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dirty="0"/>
              <a:t>教师手动创建小组，设置组名，以及相应的选课密码</a:t>
            </a:r>
          </a:p>
        </p:txBody>
      </p:sp>
    </p:spTree>
    <p:extLst>
      <p:ext uri="{BB962C8B-B14F-4D97-AF65-F5344CB8AC3E}">
        <p14:creationId xmlns:p14="http://schemas.microsoft.com/office/powerpoint/2010/main" val="33250395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课程分组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11</a:t>
            </a:fld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0FC0C81-F360-498E-B45E-9E5057656370}"/>
              </a:ext>
            </a:extLst>
          </p:cNvPr>
          <p:cNvSpPr txBox="1"/>
          <p:nvPr/>
        </p:nvSpPr>
        <p:spPr>
          <a:xfrm>
            <a:off x="669924" y="1303611"/>
            <a:ext cx="25642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自动创建小组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BA7D78EC-1770-4F1E-8081-917041BFAA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8894" y="1071157"/>
            <a:ext cx="6241705" cy="5272496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7F60E09B-566E-46F2-89BB-8608B4D23FA2}"/>
              </a:ext>
            </a:extLst>
          </p:cNvPr>
          <p:cNvSpPr txBox="1"/>
          <p:nvPr/>
        </p:nvSpPr>
        <p:spPr>
          <a:xfrm>
            <a:off x="8854624" y="2611402"/>
            <a:ext cx="2909889" cy="15257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dirty="0"/>
              <a:t>教师设定好命名规则（例如：有机化学</a:t>
            </a:r>
            <a:r>
              <a:rPr lang="en-US" altLang="zh-CN" sz="1600" dirty="0"/>
              <a:t>@</a:t>
            </a:r>
            <a:r>
              <a:rPr lang="zh-CN" altLang="en-US" sz="1600" dirty="0"/>
              <a:t>组），然后选择指定小组数量，系统会自动平均分配学生到相应的小组。</a:t>
            </a:r>
          </a:p>
        </p:txBody>
      </p:sp>
    </p:spTree>
    <p:extLst>
      <p:ext uri="{BB962C8B-B14F-4D97-AF65-F5344CB8AC3E}">
        <p14:creationId xmlns:p14="http://schemas.microsoft.com/office/powerpoint/2010/main" val="11448918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添加课程助教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/04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6451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添加课程助教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13</a:t>
            </a:fld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83FE49C-798D-41FB-A703-776ED9207832}"/>
              </a:ext>
            </a:extLst>
          </p:cNvPr>
          <p:cNvSpPr txBox="1"/>
          <p:nvPr/>
        </p:nvSpPr>
        <p:spPr>
          <a:xfrm>
            <a:off x="1222513" y="1500809"/>
            <a:ext cx="1709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已选课程用户</a:t>
            </a:r>
          </a:p>
        </p:txBody>
      </p:sp>
      <p:pic>
        <p:nvPicPr>
          <p:cNvPr id="7" name="图片 6">
            <a:extLst>
              <a:ext uri="{FF2B5EF4-FFF2-40B4-BE49-F238E27FC236}">
                <a16:creationId xmlns:a16="http://schemas.microsoft.com/office/drawing/2014/main" id="{AD4A9988-93D4-47C7-8659-2D29BED163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7942" y="2342250"/>
            <a:ext cx="9534525" cy="116205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7545657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添加课程助教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14</a:t>
            </a:fld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83FE49C-798D-41FB-A703-776ED9207832}"/>
              </a:ext>
            </a:extLst>
          </p:cNvPr>
          <p:cNvSpPr txBox="1"/>
          <p:nvPr/>
        </p:nvSpPr>
        <p:spPr>
          <a:xfrm>
            <a:off x="1222513" y="1500809"/>
            <a:ext cx="17095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未选课程用户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17792918-DFA0-41CC-9DF7-19C5B7682C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3504" y="1870141"/>
            <a:ext cx="8376616" cy="4692388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441009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添加课程封面，开启课程进度跟踪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/05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9623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添加课程封面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16</a:t>
            </a:fld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83FE49C-798D-41FB-A703-776ED9207832}"/>
              </a:ext>
            </a:extLst>
          </p:cNvPr>
          <p:cNvSpPr txBox="1"/>
          <p:nvPr/>
        </p:nvSpPr>
        <p:spPr>
          <a:xfrm>
            <a:off x="1222512" y="1500809"/>
            <a:ext cx="3607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课程封面主要指代表课程的图片</a:t>
            </a:r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CBA2592C-2911-489E-9FDE-38139669F70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0855" y="1282635"/>
            <a:ext cx="3028950" cy="370522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812368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课程进度跟踪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17</a:t>
            </a:fld>
            <a:endParaRPr lang="zh-CN" altLang="en-US"/>
          </a:p>
        </p:txBody>
      </p:sp>
      <p:sp>
        <p:nvSpPr>
          <p:cNvPr id="3" name="文本框 2">
            <a:extLst>
              <a:ext uri="{FF2B5EF4-FFF2-40B4-BE49-F238E27FC236}">
                <a16:creationId xmlns:a16="http://schemas.microsoft.com/office/drawing/2014/main" id="{C83FE49C-798D-41FB-A703-776ED9207832}"/>
              </a:ext>
            </a:extLst>
          </p:cNvPr>
          <p:cNvSpPr txBox="1"/>
          <p:nvPr/>
        </p:nvSpPr>
        <p:spPr>
          <a:xfrm>
            <a:off x="1222512" y="1500809"/>
            <a:ext cx="36079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对课程进展程度的跟踪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00E76DD4-1D5C-41D7-98BB-01406958A5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4597" y="1983203"/>
            <a:ext cx="6674022" cy="436045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001289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课程成绩册设置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/06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13300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课程成绩册设置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19</a:t>
            </a:fld>
            <a:endParaRPr lang="zh-CN" altLang="en-US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8990734B-57F6-42B7-8B66-7A4E33AF1617}"/>
              </a:ext>
            </a:extLst>
          </p:cNvPr>
          <p:cNvSpPr txBox="1"/>
          <p:nvPr/>
        </p:nvSpPr>
        <p:spPr>
          <a:xfrm>
            <a:off x="1232451" y="1390525"/>
            <a:ext cx="4263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/>
              <a:t>添加成绩项</a:t>
            </a:r>
            <a:r>
              <a:rPr lang="zh-CN" altLang="en-US" dirty="0"/>
              <a:t>：测验、作业、讨论等形式</a:t>
            </a:r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EF038F1C-B454-407E-A5E8-AAA90D1298BF}"/>
              </a:ext>
            </a:extLst>
          </p:cNvPr>
          <p:cNvSpPr txBox="1"/>
          <p:nvPr/>
        </p:nvSpPr>
        <p:spPr>
          <a:xfrm>
            <a:off x="1232451" y="1961459"/>
            <a:ext cx="71064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b="1" dirty="0"/>
              <a:t>添加类别</a:t>
            </a:r>
            <a:r>
              <a:rPr lang="zh-CN" altLang="en-US" dirty="0"/>
              <a:t>：平时分、课程总分等类别。类别当中是包含成绩项的</a:t>
            </a:r>
          </a:p>
        </p:txBody>
      </p:sp>
      <p:pic>
        <p:nvPicPr>
          <p:cNvPr id="11" name="图片 10">
            <a:extLst>
              <a:ext uri="{FF2B5EF4-FFF2-40B4-BE49-F238E27FC236}">
                <a16:creationId xmlns:a16="http://schemas.microsoft.com/office/drawing/2014/main" id="{1895E8B6-EF7B-4364-9ADC-DBC750E275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3731" y="2429203"/>
            <a:ext cx="9657522" cy="381126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896633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>
            <a:extLst>
              <a:ext uri="{FF2B5EF4-FFF2-40B4-BE49-F238E27FC236}">
                <a16:creationId xmlns:a16="http://schemas.microsoft.com/office/drawing/2014/main" id="{C0498D3A-B738-48EC-A39C-94C58B88932B}"/>
              </a:ext>
            </a:extLst>
          </p:cNvPr>
          <p:cNvGrpSpPr/>
          <p:nvPr/>
        </p:nvGrpSpPr>
        <p:grpSpPr>
          <a:xfrm>
            <a:off x="757282" y="1700808"/>
            <a:ext cx="10763205" cy="4083608"/>
            <a:chOff x="757282" y="1700808"/>
            <a:chExt cx="10763205" cy="4083608"/>
          </a:xfrm>
        </p:grpSpPr>
        <p:grpSp>
          <p:nvGrpSpPr>
            <p:cNvPr id="6" name="2b751056-6b97-492c-b763-340acee7e99d" descr="本素材由iSlide™ 提供&#10;iSlide™尊重知识产权并注重保护用户享有的各项权利。郑重提醒您：&#10;iSlide™插件中提供的任何信息内容的所有权、知识产权归其原始权利人或权利受让人所有，您免费/购买获得的是信息内容的使用权，并受下述条款的约束；&#10;1. 您仅可以个人非商业用途使用该等信息内容，不可将信息内容的全部或部分用于出售，或以出租、出借、转让、分销、发布等其他任何方式供他人使用；&#10;2. 禁止在接入互联网或移动互联网的任何网站、平台、应用或程序上以任何方式为他人提供iSlide™插件资源内容的下载。&#10;The resource is supplied by iSlide™.&#10;iSlide™ respects all intellectual property rights and protects all the rights its users acquired.Solemnly remind you:&#10;The ownership and intellectual property of the resources supplied in iSlide Add-in belongs to its owner or the assignee of this ownership.you only acquired the usage of the resources supplied in iSlide Add-in, as well as respected the following restrain terms:&#10;1.You are only allowed to use such resource for personal and non-commercial aim, not allowed to use such resource or part of it for the sale; or rent, lend, transfer to others; or distribution or release it in any way.&#10;2.You are not permitted to provide the resource of iSlide Add-in in any website, platform, application access to the Internet or mobile Internet." title="iSlide™ 版权声明  COPYRIGHT NOTICE">
              <a:extLst>
                <a:ext uri="{FF2B5EF4-FFF2-40B4-BE49-F238E27FC236}">
                  <a16:creationId xmlns:a16="http://schemas.microsoft.com/office/drawing/2014/main" id="{A759C196-DA28-4241-ABB5-975367026FE9}"/>
                </a:ext>
              </a:extLst>
            </p:cNvPr>
            <p:cNvGrpSpPr>
              <a:grpSpLocks noChangeAspect="1"/>
            </p:cNvGrpSpPr>
            <p:nvPr>
              <p:custDataLst>
                <p:tags r:id="rId2"/>
              </p:custDataLst>
            </p:nvPr>
          </p:nvGrpSpPr>
          <p:grpSpPr>
            <a:xfrm>
              <a:off x="757282" y="1700808"/>
              <a:ext cx="10763205" cy="4083608"/>
              <a:chOff x="1175743" y="1700808"/>
              <a:chExt cx="10344744" cy="4083608"/>
            </a:xfrm>
          </p:grpSpPr>
          <p:sp>
            <p:nvSpPr>
              <p:cNvPr id="7" name="iṡľïḑè">
                <a:extLst>
                  <a:ext uri="{FF2B5EF4-FFF2-40B4-BE49-F238E27FC236}">
                    <a16:creationId xmlns:a16="http://schemas.microsoft.com/office/drawing/2014/main" id="{48F70259-7598-4270-874A-6F50772D10F6}"/>
                  </a:ext>
                </a:extLst>
              </p:cNvPr>
              <p:cNvSpPr txBox="1"/>
              <p:nvPr/>
            </p:nvSpPr>
            <p:spPr bwMode="auto">
              <a:xfrm>
                <a:off x="3822192" y="1780800"/>
                <a:ext cx="7698295" cy="4003616"/>
              </a:xfrm>
              <a:prstGeom prst="rect">
                <a:avLst/>
              </a:prstGeom>
              <a:noFill/>
            </p:spPr>
            <p:txBody>
              <a:bodyPr wrap="square" tIns="0" anchor="t">
                <a:noAutofit/>
              </a:bodyPr>
              <a:lstStyle>
                <a:defPPr>
                  <a:defRPr lang="zh-CN"/>
                </a:defPPr>
                <a:lvl1pPr>
                  <a:defRPr sz="1600" b="1">
                    <a:latin typeface="Arial" panose="020B0604020202020204" pitchFamily="34" charset="0"/>
                    <a:ea typeface="微软雅黑" panose="020B0503020204020204" pitchFamily="34" charset="-122"/>
                    <a:cs typeface="+mn-ea"/>
                  </a:defRPr>
                </a:lvl1pPr>
                <a:lvl2pPr marL="742950" indent="-285750"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2pPr>
                <a:lvl3pPr marL="1143000" indent="-228600"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3pPr>
                <a:lvl4pPr marL="1600200" indent="-228600"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4pPr>
                <a:lvl5pPr marL="2057400" indent="-228600"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3200" b="1">
                    <a:solidFill>
                      <a:srgbClr val="4D4D4D"/>
                    </a:solidFill>
                    <a:latin typeface="Arial" panose="020B0604020202020204" pitchFamily="34" charset="0"/>
                    <a:ea typeface="黑体" panose="02010609060101010101" pitchFamily="49" charset="-122"/>
                  </a:defRPr>
                </a:lvl9pPr>
              </a:lstStyle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课程申请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设置课程选课方式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设置课程分组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添加课程助教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添加课程封面和开启课程进度跟踪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课程成绩册设置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添加课程系列活动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  <a:p>
                <a:pPr marL="342900" indent="-342900">
                  <a:lnSpc>
                    <a:spcPct val="150000"/>
                  </a:lnSpc>
                  <a:buFont typeface="+mj-lt"/>
                  <a:buAutoNum type="arabicPeriod"/>
                </a:pPr>
                <a:r>
                  <a:rPr lang="zh-CN" altLang="en-US" b="0" dirty="0">
                    <a:latin typeface="+mn-lt"/>
                    <a:ea typeface="+mn-ea"/>
                    <a:sym typeface="+mn-lt"/>
                  </a:rPr>
                  <a:t>添加课程动态、日历等</a:t>
                </a:r>
                <a:endParaRPr lang="en-US" altLang="zh-CN" b="0" dirty="0">
                  <a:latin typeface="+mn-lt"/>
                  <a:ea typeface="+mn-ea"/>
                  <a:sym typeface="+mn-lt"/>
                </a:endParaRPr>
              </a:p>
            </p:txBody>
          </p:sp>
          <p:cxnSp>
            <p:nvCxnSpPr>
              <p:cNvPr id="8" name="直接连接符 7">
                <a:extLst>
                  <a:ext uri="{FF2B5EF4-FFF2-40B4-BE49-F238E27FC236}">
                    <a16:creationId xmlns:a16="http://schemas.microsoft.com/office/drawing/2014/main" id="{DA1FB18E-FA01-4588-BEF9-FB96A98A84D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696888" y="1780800"/>
                <a:ext cx="0" cy="4003616"/>
              </a:xfrm>
              <a:prstGeom prst="line">
                <a:avLst/>
              </a:prstGeom>
              <a:solidFill>
                <a:srgbClr val="FFCC00"/>
              </a:solidFill>
              <a:ln w="3175" cap="flat" cmpd="sng" algn="ctr">
                <a:solidFill>
                  <a:schemeClr val="bg1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9" name="išľïḋé">
                <a:extLst>
                  <a:ext uri="{FF2B5EF4-FFF2-40B4-BE49-F238E27FC236}">
                    <a16:creationId xmlns:a16="http://schemas.microsoft.com/office/drawing/2014/main" id="{0DB1D0A1-2667-455C-9387-D7ABF0A00B8C}"/>
                  </a:ext>
                </a:extLst>
              </p:cNvPr>
              <p:cNvSpPr txBox="1"/>
              <p:nvPr/>
            </p:nvSpPr>
            <p:spPr>
              <a:xfrm>
                <a:off x="1175743" y="1700808"/>
                <a:ext cx="2521108" cy="52322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tr-TR" sz="2800" b="1" dirty="0">
                    <a:solidFill>
                      <a:schemeClr val="accent1"/>
                    </a:solidFill>
                    <a:cs typeface="+mn-ea"/>
                    <a:sym typeface="+mn-lt"/>
                  </a:rPr>
                  <a:t>CONTENTS</a:t>
                </a:r>
              </a:p>
            </p:txBody>
          </p:sp>
        </p:grpSp>
        <p:sp>
          <p:nvSpPr>
            <p:cNvPr id="10" name="poetry_91022">
              <a:extLst>
                <a:ext uri="{FF2B5EF4-FFF2-40B4-BE49-F238E27FC236}">
                  <a16:creationId xmlns:a16="http://schemas.microsoft.com/office/drawing/2014/main" id="{ADAD6BE3-DC11-4582-9F68-50D831ADD00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2379533" y="4867348"/>
              <a:ext cx="870506" cy="915667"/>
            </a:xfrm>
            <a:custGeom>
              <a:avLst/>
              <a:gdLst>
                <a:gd name="T0" fmla="*/ 3353 w 5127"/>
                <a:gd name="T1" fmla="*/ 1728 h 5401"/>
                <a:gd name="T2" fmla="*/ 2183 w 5127"/>
                <a:gd name="T3" fmla="*/ 1608 h 5401"/>
                <a:gd name="T4" fmla="*/ 3353 w 5127"/>
                <a:gd name="T5" fmla="*/ 1488 h 5401"/>
                <a:gd name="T6" fmla="*/ 3103 w 5127"/>
                <a:gd name="T7" fmla="*/ 2231 h 5401"/>
                <a:gd name="T8" fmla="*/ 3103 w 5127"/>
                <a:gd name="T9" fmla="*/ 1991 h 5401"/>
                <a:gd name="T10" fmla="*/ 2432 w 5127"/>
                <a:gd name="T11" fmla="*/ 2111 h 5401"/>
                <a:gd name="T12" fmla="*/ 3103 w 5127"/>
                <a:gd name="T13" fmla="*/ 2231 h 5401"/>
                <a:gd name="T14" fmla="*/ 3353 w 5127"/>
                <a:gd name="T15" fmla="*/ 2648 h 5401"/>
                <a:gd name="T16" fmla="*/ 2183 w 5127"/>
                <a:gd name="T17" fmla="*/ 2768 h 5401"/>
                <a:gd name="T18" fmla="*/ 3353 w 5127"/>
                <a:gd name="T19" fmla="*/ 2888 h 5401"/>
                <a:gd name="T20" fmla="*/ 2552 w 5127"/>
                <a:gd name="T21" fmla="*/ 3151 h 5401"/>
                <a:gd name="T22" fmla="*/ 2552 w 5127"/>
                <a:gd name="T23" fmla="*/ 3391 h 5401"/>
                <a:gd name="T24" fmla="*/ 3223 w 5127"/>
                <a:gd name="T25" fmla="*/ 3271 h 5401"/>
                <a:gd name="T26" fmla="*/ 2552 w 5127"/>
                <a:gd name="T27" fmla="*/ 3151 h 5401"/>
                <a:gd name="T28" fmla="*/ 4448 w 5127"/>
                <a:gd name="T29" fmla="*/ 1442 h 5401"/>
                <a:gd name="T30" fmla="*/ 4688 w 5127"/>
                <a:gd name="T31" fmla="*/ 1442 h 5401"/>
                <a:gd name="T32" fmla="*/ 3988 w 5127"/>
                <a:gd name="T33" fmla="*/ 0 h 5401"/>
                <a:gd name="T34" fmla="*/ 0 w 5127"/>
                <a:gd name="T35" fmla="*/ 604 h 5401"/>
                <a:gd name="T36" fmla="*/ 120 w 5127"/>
                <a:gd name="T37" fmla="*/ 1792 h 5401"/>
                <a:gd name="T38" fmla="*/ 686 w 5127"/>
                <a:gd name="T39" fmla="*/ 1672 h 5401"/>
                <a:gd name="T40" fmla="*/ 240 w 5127"/>
                <a:gd name="T41" fmla="*/ 1552 h 5401"/>
                <a:gd name="T42" fmla="*/ 604 w 5127"/>
                <a:gd name="T43" fmla="*/ 240 h 5401"/>
                <a:gd name="T44" fmla="*/ 968 w 5127"/>
                <a:gd name="T45" fmla="*/ 4179 h 5401"/>
                <a:gd name="T46" fmla="*/ 3904 w 5127"/>
                <a:gd name="T47" fmla="*/ 4879 h 5401"/>
                <a:gd name="T48" fmla="*/ 3904 w 5127"/>
                <a:gd name="T49" fmla="*/ 4639 h 5401"/>
                <a:gd name="T50" fmla="*/ 1208 w 5127"/>
                <a:gd name="T51" fmla="*/ 4179 h 5401"/>
                <a:gd name="T52" fmla="*/ 1086 w 5127"/>
                <a:gd name="T53" fmla="*/ 240 h 5401"/>
                <a:gd name="T54" fmla="*/ 4448 w 5127"/>
                <a:gd name="T55" fmla="*/ 700 h 5401"/>
                <a:gd name="T56" fmla="*/ 4568 w 5127"/>
                <a:gd name="T57" fmla="*/ 2000 h 5401"/>
                <a:gd name="T58" fmla="*/ 4568 w 5127"/>
                <a:gd name="T59" fmla="*/ 2240 h 5401"/>
                <a:gd name="T60" fmla="*/ 4887 w 5127"/>
                <a:gd name="T61" fmla="*/ 2340 h 5401"/>
                <a:gd name="T62" fmla="*/ 5007 w 5127"/>
                <a:gd name="T63" fmla="*/ 3838 h 5401"/>
                <a:gd name="T64" fmla="*/ 5127 w 5127"/>
                <a:gd name="T65" fmla="*/ 2340 h 5401"/>
                <a:gd name="T66" fmla="*/ 4568 w 5127"/>
                <a:gd name="T67" fmla="*/ 5139 h 5401"/>
                <a:gd name="T68" fmla="*/ 4448 w 5127"/>
                <a:gd name="T69" fmla="*/ 5281 h 5401"/>
                <a:gd name="T70" fmla="*/ 4688 w 5127"/>
                <a:gd name="T71" fmla="*/ 5281 h 5401"/>
                <a:gd name="T72" fmla="*/ 4568 w 5127"/>
                <a:gd name="T73" fmla="*/ 5139 h 5401"/>
                <a:gd name="T74" fmla="*/ 4448 w 5127"/>
                <a:gd name="T75" fmla="*/ 2559 h 5401"/>
                <a:gd name="T76" fmla="*/ 4568 w 5127"/>
                <a:gd name="T77" fmla="*/ 4974 h 5401"/>
                <a:gd name="T78" fmla="*/ 4688 w 5127"/>
                <a:gd name="T79" fmla="*/ 2559 h 5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5127" h="5401">
                  <a:moveTo>
                    <a:pt x="3473" y="1608"/>
                  </a:moveTo>
                  <a:cubicBezTo>
                    <a:pt x="3473" y="1674"/>
                    <a:pt x="3419" y="1728"/>
                    <a:pt x="3353" y="1728"/>
                  </a:cubicBezTo>
                  <a:lnTo>
                    <a:pt x="2303" y="1728"/>
                  </a:lnTo>
                  <a:cubicBezTo>
                    <a:pt x="2236" y="1728"/>
                    <a:pt x="2183" y="1674"/>
                    <a:pt x="2183" y="1608"/>
                  </a:cubicBezTo>
                  <a:cubicBezTo>
                    <a:pt x="2183" y="1542"/>
                    <a:pt x="2236" y="1488"/>
                    <a:pt x="2303" y="1488"/>
                  </a:cubicBezTo>
                  <a:lnTo>
                    <a:pt x="3353" y="1488"/>
                  </a:lnTo>
                  <a:cubicBezTo>
                    <a:pt x="3419" y="1488"/>
                    <a:pt x="3473" y="1542"/>
                    <a:pt x="3473" y="1608"/>
                  </a:cubicBezTo>
                  <a:close/>
                  <a:moveTo>
                    <a:pt x="3103" y="2231"/>
                  </a:moveTo>
                  <a:cubicBezTo>
                    <a:pt x="3170" y="2231"/>
                    <a:pt x="3223" y="2178"/>
                    <a:pt x="3223" y="2111"/>
                  </a:cubicBezTo>
                  <a:cubicBezTo>
                    <a:pt x="3223" y="2045"/>
                    <a:pt x="3170" y="1991"/>
                    <a:pt x="3103" y="1991"/>
                  </a:cubicBezTo>
                  <a:lnTo>
                    <a:pt x="2552" y="1991"/>
                  </a:lnTo>
                  <a:cubicBezTo>
                    <a:pt x="2486" y="1991"/>
                    <a:pt x="2432" y="2045"/>
                    <a:pt x="2432" y="2111"/>
                  </a:cubicBezTo>
                  <a:cubicBezTo>
                    <a:pt x="2432" y="2178"/>
                    <a:pt x="2486" y="2231"/>
                    <a:pt x="2552" y="2231"/>
                  </a:cubicBezTo>
                  <a:lnTo>
                    <a:pt x="3103" y="2231"/>
                  </a:lnTo>
                  <a:close/>
                  <a:moveTo>
                    <a:pt x="3473" y="2768"/>
                  </a:moveTo>
                  <a:cubicBezTo>
                    <a:pt x="3473" y="2701"/>
                    <a:pt x="3419" y="2648"/>
                    <a:pt x="3353" y="2648"/>
                  </a:cubicBezTo>
                  <a:lnTo>
                    <a:pt x="2303" y="2648"/>
                  </a:lnTo>
                  <a:cubicBezTo>
                    <a:pt x="2236" y="2648"/>
                    <a:pt x="2183" y="2701"/>
                    <a:pt x="2183" y="2768"/>
                  </a:cubicBezTo>
                  <a:cubicBezTo>
                    <a:pt x="2183" y="2834"/>
                    <a:pt x="2236" y="2888"/>
                    <a:pt x="2303" y="2888"/>
                  </a:cubicBezTo>
                  <a:lnTo>
                    <a:pt x="3353" y="2888"/>
                  </a:lnTo>
                  <a:cubicBezTo>
                    <a:pt x="3419" y="2888"/>
                    <a:pt x="3473" y="2834"/>
                    <a:pt x="3473" y="2768"/>
                  </a:cubicBezTo>
                  <a:close/>
                  <a:moveTo>
                    <a:pt x="2552" y="3151"/>
                  </a:moveTo>
                  <a:cubicBezTo>
                    <a:pt x="2486" y="3151"/>
                    <a:pt x="2432" y="3205"/>
                    <a:pt x="2432" y="3271"/>
                  </a:cubicBezTo>
                  <a:cubicBezTo>
                    <a:pt x="2432" y="3338"/>
                    <a:pt x="2486" y="3391"/>
                    <a:pt x="2552" y="3391"/>
                  </a:cubicBezTo>
                  <a:lnTo>
                    <a:pt x="3103" y="3391"/>
                  </a:lnTo>
                  <a:cubicBezTo>
                    <a:pt x="3170" y="3391"/>
                    <a:pt x="3223" y="3338"/>
                    <a:pt x="3223" y="3271"/>
                  </a:cubicBezTo>
                  <a:cubicBezTo>
                    <a:pt x="3223" y="3205"/>
                    <a:pt x="3170" y="3151"/>
                    <a:pt x="3103" y="3151"/>
                  </a:cubicBezTo>
                  <a:lnTo>
                    <a:pt x="2552" y="3151"/>
                  </a:lnTo>
                  <a:close/>
                  <a:moveTo>
                    <a:pt x="4448" y="700"/>
                  </a:moveTo>
                  <a:lnTo>
                    <a:pt x="4448" y="1442"/>
                  </a:lnTo>
                  <a:cubicBezTo>
                    <a:pt x="4448" y="1509"/>
                    <a:pt x="4501" y="1562"/>
                    <a:pt x="4568" y="1562"/>
                  </a:cubicBezTo>
                  <a:cubicBezTo>
                    <a:pt x="4634" y="1562"/>
                    <a:pt x="4688" y="1509"/>
                    <a:pt x="4688" y="1442"/>
                  </a:cubicBezTo>
                  <a:lnTo>
                    <a:pt x="4688" y="700"/>
                  </a:lnTo>
                  <a:cubicBezTo>
                    <a:pt x="4688" y="314"/>
                    <a:pt x="4374" y="0"/>
                    <a:pt x="3988" y="0"/>
                  </a:cubicBezTo>
                  <a:lnTo>
                    <a:pt x="604" y="0"/>
                  </a:lnTo>
                  <a:cubicBezTo>
                    <a:pt x="271" y="0"/>
                    <a:pt x="0" y="271"/>
                    <a:pt x="0" y="604"/>
                  </a:cubicBezTo>
                  <a:lnTo>
                    <a:pt x="0" y="1672"/>
                  </a:lnTo>
                  <a:cubicBezTo>
                    <a:pt x="0" y="1738"/>
                    <a:pt x="53" y="1792"/>
                    <a:pt x="120" y="1792"/>
                  </a:cubicBezTo>
                  <a:lnTo>
                    <a:pt x="566" y="1792"/>
                  </a:lnTo>
                  <a:cubicBezTo>
                    <a:pt x="632" y="1792"/>
                    <a:pt x="686" y="1738"/>
                    <a:pt x="686" y="1672"/>
                  </a:cubicBezTo>
                  <a:cubicBezTo>
                    <a:pt x="686" y="1606"/>
                    <a:pt x="632" y="1552"/>
                    <a:pt x="566" y="1552"/>
                  </a:cubicBezTo>
                  <a:lnTo>
                    <a:pt x="240" y="1552"/>
                  </a:lnTo>
                  <a:lnTo>
                    <a:pt x="240" y="604"/>
                  </a:lnTo>
                  <a:cubicBezTo>
                    <a:pt x="240" y="403"/>
                    <a:pt x="403" y="240"/>
                    <a:pt x="604" y="240"/>
                  </a:cubicBezTo>
                  <a:cubicBezTo>
                    <a:pt x="805" y="240"/>
                    <a:pt x="968" y="403"/>
                    <a:pt x="968" y="604"/>
                  </a:cubicBezTo>
                  <a:lnTo>
                    <a:pt x="968" y="4179"/>
                  </a:lnTo>
                  <a:cubicBezTo>
                    <a:pt x="968" y="4565"/>
                    <a:pt x="1282" y="4879"/>
                    <a:pt x="1668" y="4879"/>
                  </a:cubicBezTo>
                  <a:lnTo>
                    <a:pt x="3904" y="4879"/>
                  </a:lnTo>
                  <a:cubicBezTo>
                    <a:pt x="3970" y="4879"/>
                    <a:pt x="4024" y="4825"/>
                    <a:pt x="4024" y="4759"/>
                  </a:cubicBezTo>
                  <a:cubicBezTo>
                    <a:pt x="4024" y="4693"/>
                    <a:pt x="3970" y="4639"/>
                    <a:pt x="3904" y="4639"/>
                  </a:cubicBezTo>
                  <a:lnTo>
                    <a:pt x="1668" y="4639"/>
                  </a:lnTo>
                  <a:cubicBezTo>
                    <a:pt x="1415" y="4639"/>
                    <a:pt x="1208" y="4433"/>
                    <a:pt x="1208" y="4179"/>
                  </a:cubicBezTo>
                  <a:lnTo>
                    <a:pt x="1208" y="604"/>
                  </a:lnTo>
                  <a:cubicBezTo>
                    <a:pt x="1208" y="468"/>
                    <a:pt x="1163" y="341"/>
                    <a:pt x="1086" y="240"/>
                  </a:cubicBezTo>
                  <a:lnTo>
                    <a:pt x="3988" y="240"/>
                  </a:lnTo>
                  <a:cubicBezTo>
                    <a:pt x="4241" y="240"/>
                    <a:pt x="4448" y="446"/>
                    <a:pt x="4448" y="700"/>
                  </a:cubicBezTo>
                  <a:close/>
                  <a:moveTo>
                    <a:pt x="4787" y="2000"/>
                  </a:moveTo>
                  <a:lnTo>
                    <a:pt x="4568" y="2000"/>
                  </a:lnTo>
                  <a:cubicBezTo>
                    <a:pt x="4501" y="2000"/>
                    <a:pt x="4448" y="2054"/>
                    <a:pt x="4448" y="2120"/>
                  </a:cubicBezTo>
                  <a:cubicBezTo>
                    <a:pt x="4448" y="2187"/>
                    <a:pt x="4501" y="2240"/>
                    <a:pt x="4568" y="2240"/>
                  </a:cubicBezTo>
                  <a:lnTo>
                    <a:pt x="4787" y="2240"/>
                  </a:lnTo>
                  <a:cubicBezTo>
                    <a:pt x="4842" y="2240"/>
                    <a:pt x="4887" y="2285"/>
                    <a:pt x="4887" y="2340"/>
                  </a:cubicBezTo>
                  <a:lnTo>
                    <a:pt x="4887" y="3718"/>
                  </a:lnTo>
                  <a:cubicBezTo>
                    <a:pt x="4887" y="3785"/>
                    <a:pt x="4941" y="3838"/>
                    <a:pt x="5007" y="3838"/>
                  </a:cubicBezTo>
                  <a:cubicBezTo>
                    <a:pt x="5073" y="3838"/>
                    <a:pt x="5127" y="3785"/>
                    <a:pt x="5127" y="3718"/>
                  </a:cubicBezTo>
                  <a:lnTo>
                    <a:pt x="5127" y="2340"/>
                  </a:lnTo>
                  <a:cubicBezTo>
                    <a:pt x="5127" y="2153"/>
                    <a:pt x="4975" y="2000"/>
                    <a:pt x="4787" y="2000"/>
                  </a:cubicBezTo>
                  <a:close/>
                  <a:moveTo>
                    <a:pt x="4568" y="5139"/>
                  </a:moveTo>
                  <a:cubicBezTo>
                    <a:pt x="4501" y="5139"/>
                    <a:pt x="4448" y="5193"/>
                    <a:pt x="4448" y="5259"/>
                  </a:cubicBezTo>
                  <a:lnTo>
                    <a:pt x="4448" y="5281"/>
                  </a:lnTo>
                  <a:cubicBezTo>
                    <a:pt x="4448" y="5347"/>
                    <a:pt x="4501" y="5401"/>
                    <a:pt x="4568" y="5401"/>
                  </a:cubicBezTo>
                  <a:cubicBezTo>
                    <a:pt x="4634" y="5401"/>
                    <a:pt x="4688" y="5347"/>
                    <a:pt x="4688" y="5281"/>
                  </a:cubicBezTo>
                  <a:lnTo>
                    <a:pt x="4688" y="5259"/>
                  </a:lnTo>
                  <a:cubicBezTo>
                    <a:pt x="4688" y="5193"/>
                    <a:pt x="4634" y="5139"/>
                    <a:pt x="4568" y="5139"/>
                  </a:cubicBezTo>
                  <a:close/>
                  <a:moveTo>
                    <a:pt x="4568" y="2439"/>
                  </a:moveTo>
                  <a:cubicBezTo>
                    <a:pt x="4501" y="2439"/>
                    <a:pt x="4448" y="2492"/>
                    <a:pt x="4448" y="2559"/>
                  </a:cubicBezTo>
                  <a:lnTo>
                    <a:pt x="4448" y="4854"/>
                  </a:lnTo>
                  <a:cubicBezTo>
                    <a:pt x="4448" y="4920"/>
                    <a:pt x="4501" y="4974"/>
                    <a:pt x="4568" y="4974"/>
                  </a:cubicBezTo>
                  <a:cubicBezTo>
                    <a:pt x="4634" y="4974"/>
                    <a:pt x="4688" y="4920"/>
                    <a:pt x="4688" y="4854"/>
                  </a:cubicBezTo>
                  <a:lnTo>
                    <a:pt x="4688" y="2559"/>
                  </a:lnTo>
                  <a:cubicBezTo>
                    <a:pt x="4688" y="2492"/>
                    <a:pt x="4634" y="2439"/>
                    <a:pt x="4568" y="2439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txBody>
            <a:bodyPr/>
            <a:lstStyle/>
            <a:p>
              <a:endParaRPr lang="zh-CN" altLang="en-US">
                <a:cs typeface="+mn-ea"/>
                <a:sym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9119331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课程活动添加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/07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680884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课程活动添加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819047FA-6DA3-4A19-A684-48DF47A237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8272" y="1028700"/>
            <a:ext cx="4433866" cy="5734121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5" name="文本框 4">
            <a:extLst>
              <a:ext uri="{FF2B5EF4-FFF2-40B4-BE49-F238E27FC236}">
                <a16:creationId xmlns:a16="http://schemas.microsoft.com/office/drawing/2014/main" id="{967B4262-8880-4239-BE13-403E78895B80}"/>
              </a:ext>
            </a:extLst>
          </p:cNvPr>
          <p:cNvSpPr txBox="1"/>
          <p:nvPr/>
        </p:nvSpPr>
        <p:spPr>
          <a:xfrm>
            <a:off x="1023730" y="2623930"/>
            <a:ext cx="2047461" cy="8739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/>
              <a:t>根据课程需要添加不同的活动类型</a:t>
            </a:r>
          </a:p>
        </p:txBody>
      </p:sp>
    </p:spTree>
    <p:extLst>
      <p:ext uri="{BB962C8B-B14F-4D97-AF65-F5344CB8AC3E}">
        <p14:creationId xmlns:p14="http://schemas.microsoft.com/office/powerpoint/2010/main" val="407602444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课程动态、日历等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/08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51502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课程实时监控模块的添加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36B74F16-C558-48AC-AAF1-8CE59953CD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67700" y="1076739"/>
            <a:ext cx="3124200" cy="253365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D7525DA3-F6C4-4EDD-AF4E-51E9A5AFD4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78262" y="1183999"/>
            <a:ext cx="2990850" cy="104775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4D8A906C-839B-4561-9AF9-0890A8B36B9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76850" y="1748045"/>
            <a:ext cx="1638300" cy="4724400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2875FDCF-8B39-4453-AD92-9550FF3E8B51}"/>
              </a:ext>
            </a:extLst>
          </p:cNvPr>
          <p:cNvSpPr txBox="1"/>
          <p:nvPr/>
        </p:nvSpPr>
        <p:spPr>
          <a:xfrm>
            <a:off x="1089163" y="1862417"/>
            <a:ext cx="2990850" cy="17049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dirty="0"/>
              <a:t>通过课程动态、课程日历、即将到来事件、最近新闻等模块的添加实现对课程的实时监控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1C86F1CD-C570-4F99-A5B3-5C1E2CF05B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88638" y="3658428"/>
            <a:ext cx="2682323" cy="309631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6114850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对象 2" hidden="1">
            <a:extLst>
              <a:ext uri="{FF2B5EF4-FFF2-40B4-BE49-F238E27FC236}">
                <a16:creationId xmlns:a16="http://schemas.microsoft.com/office/drawing/2014/main" id="{A6A819F1-33AF-45D7-8BF6-2B0A9769CAD4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0969869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think-cell Slide" r:id="rId6" imgW="347" imgH="348" progId="TCLayout.ActiveDocument.1">
                  <p:embed/>
                </p:oleObj>
              </mc:Choice>
              <mc:Fallback>
                <p:oleObj name="think-cell Slide" r:id="rId6" imgW="347" imgH="348" progId="TCLayout.ActiveDocument.1">
                  <p:embed/>
                  <p:pic>
                    <p:nvPicPr>
                      <p:cNvPr id="3" name="对象 2" hidden="1">
                        <a:extLst>
                          <a:ext uri="{FF2B5EF4-FFF2-40B4-BE49-F238E27FC236}">
                            <a16:creationId xmlns:a16="http://schemas.microsoft.com/office/drawing/2014/main" id="{A6A819F1-33AF-45D7-8BF6-2B0A9769CAD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矩形 1" hidden="1">
            <a:extLst>
              <a:ext uri="{FF2B5EF4-FFF2-40B4-BE49-F238E27FC236}">
                <a16:creationId xmlns:a16="http://schemas.microsoft.com/office/drawing/2014/main" id="{FF51F16D-1BAD-46EE-A6F4-B8B94C9DF62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endParaRPr lang="en-US" altLang="zh-CN" sz="2400" dirty="0">
              <a:latin typeface="Arial" panose="020B0604020202020204" pitchFamily="34" charset="0"/>
              <a:ea typeface="微软雅黑" panose="020B0503020204020204" pitchFamily="34" charset="-122"/>
              <a:cs typeface="+mj-cs"/>
              <a:sym typeface="Arial" panose="020B0604020202020204" pitchFamily="34" charset="0"/>
            </a:endParaRPr>
          </a:p>
        </p:txBody>
      </p:sp>
      <p:sp>
        <p:nvSpPr>
          <p:cNvPr id="5" name="标题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sz="4000" dirty="0"/>
              <a:t>谢谢大家！</a:t>
            </a:r>
            <a:br>
              <a:rPr lang="en-US" altLang="zh-CN" dirty="0"/>
            </a:br>
            <a:endParaRPr lang="zh-CN" altLang="en-US" dirty="0"/>
          </a:p>
        </p:txBody>
      </p:sp>
      <p:sp>
        <p:nvSpPr>
          <p:cNvPr id="6" name="文本占位符 5"/>
          <p:cNvSpPr>
            <a:spLocks noGrp="1"/>
          </p:cNvSpPr>
          <p:nvPr>
            <p:ph type="body" sz="quarter" idx="10"/>
          </p:nvPr>
        </p:nvSpPr>
        <p:spPr>
          <a:xfrm>
            <a:off x="1889567" y="3868010"/>
            <a:ext cx="1333027" cy="296271"/>
          </a:xfrm>
        </p:spPr>
        <p:txBody>
          <a:bodyPr/>
          <a:lstStyle/>
          <a:p>
            <a:r>
              <a:rPr lang="zh-CN" altLang="en-US" dirty="0"/>
              <a:t>网络中心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12590430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课程申请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/01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1597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课程申请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4</a:t>
            </a:fld>
            <a:endParaRPr lang="zh-CN" altLang="en-US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7C2BEB3E-C5DB-43DC-AD8A-AEEC1C3FF7E4}"/>
              </a:ext>
            </a:extLst>
          </p:cNvPr>
          <p:cNvSpPr txBox="1"/>
          <p:nvPr/>
        </p:nvSpPr>
        <p:spPr>
          <a:xfrm>
            <a:off x="4671390" y="1669775"/>
            <a:ext cx="1610140" cy="46166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/>
              <a:t>课程申请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BA33B80D-8BE8-4F35-9947-033CD711EBCD}"/>
              </a:ext>
            </a:extLst>
          </p:cNvPr>
          <p:cNvSpPr txBox="1"/>
          <p:nvPr/>
        </p:nvSpPr>
        <p:spPr>
          <a:xfrm>
            <a:off x="4671390" y="3299793"/>
            <a:ext cx="1610140" cy="917079"/>
          </a:xfrm>
          <a:prstGeom prst="diamond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zh-CN" altLang="en-US" sz="2400" dirty="0"/>
              <a:t>审批</a:t>
            </a:r>
          </a:p>
        </p:txBody>
      </p:sp>
      <p:cxnSp>
        <p:nvCxnSpPr>
          <p:cNvPr id="8" name="直接箭头连接符 7">
            <a:extLst>
              <a:ext uri="{FF2B5EF4-FFF2-40B4-BE49-F238E27FC236}">
                <a16:creationId xmlns:a16="http://schemas.microsoft.com/office/drawing/2014/main" id="{783897E3-F238-41E0-A6D4-A8C2B8D1557A}"/>
              </a:ext>
            </a:extLst>
          </p:cNvPr>
          <p:cNvCxnSpPr>
            <a:stCxn id="5" idx="2"/>
          </p:cNvCxnSpPr>
          <p:nvPr/>
        </p:nvCxnSpPr>
        <p:spPr>
          <a:xfrm>
            <a:off x="5476460" y="2131440"/>
            <a:ext cx="0" cy="1148473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C8F19C5E-806D-4D12-ACFB-AF870DF60FBE}"/>
              </a:ext>
            </a:extLst>
          </p:cNvPr>
          <p:cNvCxnSpPr>
            <a:stCxn id="6" idx="2"/>
          </p:cNvCxnSpPr>
          <p:nvPr/>
        </p:nvCxnSpPr>
        <p:spPr>
          <a:xfrm>
            <a:off x="5476460" y="4216872"/>
            <a:ext cx="0" cy="1070745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连接符: 肘形 11">
            <a:extLst>
              <a:ext uri="{FF2B5EF4-FFF2-40B4-BE49-F238E27FC236}">
                <a16:creationId xmlns:a16="http://schemas.microsoft.com/office/drawing/2014/main" id="{9ED4B10B-BBF6-42D5-BD0A-37BE333EA7E4}"/>
              </a:ext>
            </a:extLst>
          </p:cNvPr>
          <p:cNvCxnSpPr>
            <a:cxnSpLocks/>
            <a:stCxn id="6" idx="1"/>
            <a:endCxn id="5" idx="1"/>
          </p:cNvCxnSpPr>
          <p:nvPr/>
        </p:nvCxnSpPr>
        <p:spPr>
          <a:xfrm rot="10800000">
            <a:off x="4671390" y="1900609"/>
            <a:ext cx="12700" cy="1857725"/>
          </a:xfrm>
          <a:prstGeom prst="bentConnector3">
            <a:avLst>
              <a:gd name="adj1" fmla="val 5634787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2E8FE98D-852E-4BC4-9087-D3E3BA708AA3}"/>
              </a:ext>
            </a:extLst>
          </p:cNvPr>
          <p:cNvSpPr txBox="1"/>
          <p:nvPr/>
        </p:nvSpPr>
        <p:spPr>
          <a:xfrm>
            <a:off x="4120322" y="2818248"/>
            <a:ext cx="5637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不通过</a:t>
            </a:r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6EE6BC96-99DF-48AF-80AD-3748A01A4CE7}"/>
              </a:ext>
            </a:extLst>
          </p:cNvPr>
          <p:cNvSpPr txBox="1"/>
          <p:nvPr/>
        </p:nvSpPr>
        <p:spPr>
          <a:xfrm>
            <a:off x="5515975" y="4429078"/>
            <a:ext cx="5637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通过</a:t>
            </a:r>
          </a:p>
        </p:txBody>
      </p:sp>
    </p:spTree>
    <p:extLst>
      <p:ext uri="{BB962C8B-B14F-4D97-AF65-F5344CB8AC3E}">
        <p14:creationId xmlns:p14="http://schemas.microsoft.com/office/powerpoint/2010/main" val="29511851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课程选课方式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/02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986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课程选课方式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6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C2BA51F-842D-4311-8557-EBEA3DE2E1BD}"/>
              </a:ext>
            </a:extLst>
          </p:cNvPr>
          <p:cNvSpPr/>
          <p:nvPr/>
        </p:nvSpPr>
        <p:spPr>
          <a:xfrm>
            <a:off x="1321904" y="2216425"/>
            <a:ext cx="2355575" cy="1028699"/>
          </a:xfrm>
          <a:prstGeom prst="rect">
            <a:avLst/>
          </a:prstGeom>
          <a:solidFill>
            <a:srgbClr val="0366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自助选课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EB1BB44-6627-4799-BECF-B5DCDC8605F8}"/>
              </a:ext>
            </a:extLst>
          </p:cNvPr>
          <p:cNvSpPr/>
          <p:nvPr/>
        </p:nvSpPr>
        <p:spPr>
          <a:xfrm>
            <a:off x="1321903" y="3504784"/>
            <a:ext cx="2355575" cy="1028699"/>
          </a:xfrm>
          <a:prstGeom prst="rect">
            <a:avLst/>
          </a:prstGeom>
          <a:solidFill>
            <a:srgbClr val="BFE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人工选课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5834E06-292F-4089-804B-19AE69F15623}"/>
              </a:ext>
            </a:extLst>
          </p:cNvPr>
          <p:cNvSpPr/>
          <p:nvPr/>
        </p:nvSpPr>
        <p:spPr>
          <a:xfrm>
            <a:off x="1321903" y="4793144"/>
            <a:ext cx="2355575" cy="1028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访客访问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CF15EFD-EA23-4DE9-BCE0-30689A41F132}"/>
              </a:ext>
            </a:extLst>
          </p:cNvPr>
          <p:cNvSpPr txBox="1"/>
          <p:nvPr/>
        </p:nvSpPr>
        <p:spPr>
          <a:xfrm>
            <a:off x="4333460" y="1578528"/>
            <a:ext cx="6778487" cy="128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dirty="0"/>
              <a:t>自助选课主要是指让学生自己通过查找课程，点击“将我加入”，自行加入本门课程，成为课程的用户。一般系统默认设置的角色为学生。</a:t>
            </a:r>
          </a:p>
        </p:txBody>
      </p:sp>
      <p:pic>
        <p:nvPicPr>
          <p:cNvPr id="20" name="图片 19">
            <a:extLst>
              <a:ext uri="{FF2B5EF4-FFF2-40B4-BE49-F238E27FC236}">
                <a16:creationId xmlns:a16="http://schemas.microsoft.com/office/drawing/2014/main" id="{19082142-941E-45E0-BF9A-5B562C0DA4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8285" y="3128545"/>
            <a:ext cx="4486275" cy="178117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21" name="图片 20">
            <a:extLst>
              <a:ext uri="{FF2B5EF4-FFF2-40B4-BE49-F238E27FC236}">
                <a16:creationId xmlns:a16="http://schemas.microsoft.com/office/drawing/2014/main" id="{A8671FC1-FDC0-4465-8280-9B9C7E032A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33460" y="5276985"/>
            <a:ext cx="7353300" cy="1295400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25328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课程选课方式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7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C2BA51F-842D-4311-8557-EBEA3DE2E1BD}"/>
              </a:ext>
            </a:extLst>
          </p:cNvPr>
          <p:cNvSpPr/>
          <p:nvPr/>
        </p:nvSpPr>
        <p:spPr>
          <a:xfrm>
            <a:off x="1321904" y="2216425"/>
            <a:ext cx="2355575" cy="1028699"/>
          </a:xfrm>
          <a:prstGeom prst="rect">
            <a:avLst/>
          </a:prstGeom>
          <a:solidFill>
            <a:srgbClr val="BFE2F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自助选课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EB1BB44-6627-4799-BECF-B5DCDC8605F8}"/>
              </a:ext>
            </a:extLst>
          </p:cNvPr>
          <p:cNvSpPr/>
          <p:nvPr/>
        </p:nvSpPr>
        <p:spPr>
          <a:xfrm>
            <a:off x="1321903" y="3504784"/>
            <a:ext cx="2355575" cy="1028699"/>
          </a:xfrm>
          <a:prstGeom prst="rect">
            <a:avLst/>
          </a:prstGeom>
          <a:solidFill>
            <a:srgbClr val="0366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人工选课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5834E06-292F-4089-804B-19AE69F15623}"/>
              </a:ext>
            </a:extLst>
          </p:cNvPr>
          <p:cNvSpPr/>
          <p:nvPr/>
        </p:nvSpPr>
        <p:spPr>
          <a:xfrm>
            <a:off x="1321903" y="4793144"/>
            <a:ext cx="2355575" cy="1028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访客访问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CF15EFD-EA23-4DE9-BCE0-30689A41F132}"/>
              </a:ext>
            </a:extLst>
          </p:cNvPr>
          <p:cNvSpPr txBox="1"/>
          <p:nvPr/>
        </p:nvSpPr>
        <p:spPr>
          <a:xfrm>
            <a:off x="4333460" y="1578528"/>
            <a:ext cx="6778487" cy="1289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dirty="0"/>
              <a:t>人工选课是指教师手动添加本门课程的用户，这一般用于课程自助选课时间结束之后，还有个别同学还未加入课程，这时就会需要通过人工选课的操作手动添加课程用户。</a:t>
            </a:r>
          </a:p>
        </p:txBody>
      </p:sp>
      <p:pic>
        <p:nvPicPr>
          <p:cNvPr id="3" name="图片 2">
            <a:extLst>
              <a:ext uri="{FF2B5EF4-FFF2-40B4-BE49-F238E27FC236}">
                <a16:creationId xmlns:a16="http://schemas.microsoft.com/office/drawing/2014/main" id="{E975E8D9-7154-4760-8BEB-811FA0B197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7147"/>
          <a:stretch/>
        </p:blipFill>
        <p:spPr>
          <a:xfrm>
            <a:off x="4601817" y="2933964"/>
            <a:ext cx="6664186" cy="3718359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17779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课程选课方式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8</a:t>
            </a:fld>
            <a:endParaRPr lang="zh-CN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8C2BA51F-842D-4311-8557-EBEA3DE2E1BD}"/>
              </a:ext>
            </a:extLst>
          </p:cNvPr>
          <p:cNvSpPr/>
          <p:nvPr/>
        </p:nvSpPr>
        <p:spPr>
          <a:xfrm>
            <a:off x="1321904" y="2216425"/>
            <a:ext cx="2355575" cy="1028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自助选课</a:t>
            </a:r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2EB1BB44-6627-4799-BECF-B5DCDC8605F8}"/>
              </a:ext>
            </a:extLst>
          </p:cNvPr>
          <p:cNvSpPr/>
          <p:nvPr/>
        </p:nvSpPr>
        <p:spPr>
          <a:xfrm>
            <a:off x="1321903" y="3504784"/>
            <a:ext cx="2355575" cy="10286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人工选课</a:t>
            </a:r>
          </a:p>
        </p:txBody>
      </p:sp>
      <p:sp>
        <p:nvSpPr>
          <p:cNvPr id="17" name="矩形 16">
            <a:extLst>
              <a:ext uri="{FF2B5EF4-FFF2-40B4-BE49-F238E27FC236}">
                <a16:creationId xmlns:a16="http://schemas.microsoft.com/office/drawing/2014/main" id="{75834E06-292F-4089-804B-19AE69F15623}"/>
              </a:ext>
            </a:extLst>
          </p:cNvPr>
          <p:cNvSpPr/>
          <p:nvPr/>
        </p:nvSpPr>
        <p:spPr>
          <a:xfrm>
            <a:off x="1321903" y="4793144"/>
            <a:ext cx="2355575" cy="10286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400" dirty="0"/>
              <a:t>访客访问</a:t>
            </a: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CCF15EFD-EA23-4DE9-BCE0-30689A41F132}"/>
              </a:ext>
            </a:extLst>
          </p:cNvPr>
          <p:cNvSpPr txBox="1"/>
          <p:nvPr/>
        </p:nvSpPr>
        <p:spPr>
          <a:xfrm>
            <a:off x="4333460" y="1578528"/>
            <a:ext cx="6778487" cy="1703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en-US" dirty="0"/>
              <a:t>访客可访问是指没有平台账号的访客，如果想观看此课程，也必须得知道相应的密码。设定密码可以限定，只有知道密码的访客才能访问课程，访客每次访问此课程都会被要求输入密码。</a:t>
            </a:r>
          </a:p>
          <a:p>
            <a:pPr indent="457200">
              <a:lnSpc>
                <a:spcPct val="150000"/>
              </a:lnSpc>
            </a:pPr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92343A0F-D683-44B6-B5C9-D7FC6B64D2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57297" y="3395245"/>
            <a:ext cx="5953125" cy="2276475"/>
          </a:xfrm>
          <a:prstGeom prst="rect">
            <a:avLst/>
          </a:prstGeom>
          <a:ln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87226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标题 4"/>
          <p:cNvSpPr>
            <a:spLocks noGrp="1"/>
          </p:cNvSpPr>
          <p:nvPr>
            <p:ph type="title"/>
          </p:nvPr>
        </p:nvSpPr>
        <p:spPr>
          <a:xfrm>
            <a:off x="5845499" y="3200400"/>
            <a:ext cx="5796536" cy="895350"/>
          </a:xfrm>
        </p:spPr>
        <p:txBody>
          <a:bodyPr/>
          <a:lstStyle/>
          <a:p>
            <a:r>
              <a:rPr lang="zh-CN" altLang="en-US" dirty="0"/>
              <a:t>课程分组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04F69230-F3A6-4586-9371-A858F4763E9F}"/>
              </a:ext>
            </a:extLst>
          </p:cNvPr>
          <p:cNvSpPr txBox="1"/>
          <p:nvPr/>
        </p:nvSpPr>
        <p:spPr>
          <a:xfrm>
            <a:off x="5845499" y="2404875"/>
            <a:ext cx="1023516" cy="889909"/>
          </a:xfrm>
          <a:prstGeom prst="rect">
            <a:avLst/>
          </a:prstGeom>
          <a:noFill/>
          <a:ln w="117475">
            <a:noFill/>
          </a:ln>
        </p:spPr>
        <p:txBody>
          <a:bodyPr wrap="none" rtlCol="0">
            <a:prstTxWarp prst="textPlain">
              <a:avLst/>
            </a:prstTxWarp>
            <a:spAutoFit/>
          </a:bodyPr>
          <a:lstStyle/>
          <a:p>
            <a:r>
              <a:rPr lang="en-US" altLang="zh-CN" spc="100" dirty="0">
                <a:solidFill>
                  <a:schemeClr val="accent1"/>
                </a:solidFill>
                <a:latin typeface="Impact" panose="020B0806030902050204" pitchFamily="34" charset="0"/>
                <a:cs typeface="Arial" panose="020B0604020202020204" pitchFamily="34" charset="0"/>
              </a:rPr>
              <a:t>/03</a:t>
            </a:r>
            <a:endParaRPr lang="zh-CN" altLang="en-US" spc="100" dirty="0">
              <a:solidFill>
                <a:schemeClr val="accent1"/>
              </a:solidFill>
              <a:latin typeface="Impact" panose="020B080603090205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97932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THINKCELLUNDODONOTDELETE" val="0"/>
  <p:tag name="ISLIDE.THEME" val="4a9aa7fc-b43f-47f4-ba48-a5ad0f488a3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6S0wzOvQ8a50SA42PUNR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DIAGRAM" val="2b751056-6b97-492c-b763-340acee7e99d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Smkff3fSzGMOuItfjj3Fw"/>
</p:tagLst>
</file>

<file path=ppt/theme/theme1.xml><?xml version="1.0" encoding="utf-8"?>
<a:theme xmlns:a="http://schemas.openxmlformats.org/drawingml/2006/main" name="主题5">
  <a:themeElements>
    <a:clrScheme name="房利美">
      <a:dk1>
        <a:srgbClr val="000000"/>
      </a:dk1>
      <a:lt1>
        <a:srgbClr val="FFFFFF"/>
      </a:lt1>
      <a:dk2>
        <a:srgbClr val="768394"/>
      </a:dk2>
      <a:lt2>
        <a:srgbClr val="F0F0F0"/>
      </a:lt2>
      <a:accent1>
        <a:srgbClr val="0366B8"/>
      </a:accent1>
      <a:accent2>
        <a:srgbClr val="272727"/>
      </a:accent2>
      <a:accent3>
        <a:srgbClr val="7A7676"/>
      </a:accent3>
      <a:accent4>
        <a:srgbClr val="525354"/>
      </a:accent4>
      <a:accent5>
        <a:srgbClr val="545252"/>
      </a:accent5>
      <a:accent6>
        <a:srgbClr val="57585B"/>
      </a:accent6>
      <a:hlink>
        <a:srgbClr val="4276AA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10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11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2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3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4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5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6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7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8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ppt/theme/themeOverride9.xml><?xml version="1.0" encoding="utf-8"?>
<a:themeOverride xmlns:a="http://schemas.openxmlformats.org/drawingml/2006/main">
  <a:clrScheme name="房利美">
    <a:dk1>
      <a:srgbClr val="000000"/>
    </a:dk1>
    <a:lt1>
      <a:srgbClr val="FFFFFF"/>
    </a:lt1>
    <a:dk2>
      <a:srgbClr val="768394"/>
    </a:dk2>
    <a:lt2>
      <a:srgbClr val="F0F0F0"/>
    </a:lt2>
    <a:accent1>
      <a:srgbClr val="0366B8"/>
    </a:accent1>
    <a:accent2>
      <a:srgbClr val="272727"/>
    </a:accent2>
    <a:accent3>
      <a:srgbClr val="7A7676"/>
    </a:accent3>
    <a:accent4>
      <a:srgbClr val="525354"/>
    </a:accent4>
    <a:accent5>
      <a:srgbClr val="545252"/>
    </a:accent5>
    <a:accent6>
      <a:srgbClr val="57585B"/>
    </a:accent6>
    <a:hlink>
      <a:srgbClr val="4276AA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149</TotalTime>
  <Words>425</Words>
  <Application>Microsoft Office PowerPoint</Application>
  <PresentationFormat>宽屏</PresentationFormat>
  <Paragraphs>83</Paragraphs>
  <Slides>24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2" baseType="lpstr">
      <vt:lpstr>等线</vt:lpstr>
      <vt:lpstr>宋体</vt:lpstr>
      <vt:lpstr>Arial</vt:lpstr>
      <vt:lpstr>Calibri</vt:lpstr>
      <vt:lpstr>Impact</vt:lpstr>
      <vt:lpstr>微软雅黑</vt:lpstr>
      <vt:lpstr>主题5</vt:lpstr>
      <vt:lpstr>think-cell Slide</vt:lpstr>
      <vt:lpstr>快速建课</vt:lpstr>
      <vt:lpstr>PowerPoint 演示文稿</vt:lpstr>
      <vt:lpstr>课程申请</vt:lpstr>
      <vt:lpstr>课程申请</vt:lpstr>
      <vt:lpstr>课程选课方式</vt:lpstr>
      <vt:lpstr>课程选课方式</vt:lpstr>
      <vt:lpstr>课程选课方式</vt:lpstr>
      <vt:lpstr>课程选课方式</vt:lpstr>
      <vt:lpstr>课程分组</vt:lpstr>
      <vt:lpstr>课程分组</vt:lpstr>
      <vt:lpstr>课程分组</vt:lpstr>
      <vt:lpstr>添加课程助教</vt:lpstr>
      <vt:lpstr>添加课程助教</vt:lpstr>
      <vt:lpstr>添加课程助教</vt:lpstr>
      <vt:lpstr>添加课程封面，开启课程进度跟踪</vt:lpstr>
      <vt:lpstr>添加课程封面</vt:lpstr>
      <vt:lpstr>课程进度跟踪</vt:lpstr>
      <vt:lpstr>课程成绩册设置</vt:lpstr>
      <vt:lpstr>课程成绩册设置</vt:lpstr>
      <vt:lpstr>课程活动添加</vt:lpstr>
      <vt:lpstr>课程活动添加</vt:lpstr>
      <vt:lpstr>课程动态、日历等</vt:lpstr>
      <vt:lpstr>课程实时监控模块的添加</vt:lpstr>
      <vt:lpstr>谢谢大家！ </vt:lpstr>
    </vt:vector>
  </TitlesOfParts>
  <Manager>iSlide</Manager>
  <Company>iSlide</Company>
  <LinksUpToDate>false</LinksUpToDate>
  <SharedDoc>false</SharedDoc>
  <HyperlinkBase>https://www.islide.cc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郭 华平</cp:lastModifiedBy>
  <cp:revision>24</cp:revision>
  <cp:lastPrinted>2018-06-14T16:00:00Z</cp:lastPrinted>
  <dcterms:created xsi:type="dcterms:W3CDTF">2018-06-14T16:00:00Z</dcterms:created>
  <dcterms:modified xsi:type="dcterms:W3CDTF">2018-06-30T09:55:15Z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</Properties>
</file>