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31"/>
  </p:notesMasterIdLst>
  <p:sldIdLst>
    <p:sldId id="294" r:id="rId2"/>
    <p:sldId id="271" r:id="rId3"/>
    <p:sldId id="272" r:id="rId4"/>
    <p:sldId id="368" r:id="rId5"/>
    <p:sldId id="369" r:id="rId6"/>
    <p:sldId id="370" r:id="rId7"/>
    <p:sldId id="371" r:id="rId8"/>
    <p:sldId id="372" r:id="rId9"/>
    <p:sldId id="366" r:id="rId10"/>
    <p:sldId id="373" r:id="rId11"/>
    <p:sldId id="374" r:id="rId12"/>
    <p:sldId id="375" r:id="rId13"/>
    <p:sldId id="376" r:id="rId14"/>
    <p:sldId id="377" r:id="rId15"/>
    <p:sldId id="378" r:id="rId16"/>
    <p:sldId id="379" r:id="rId17"/>
    <p:sldId id="380" r:id="rId18"/>
    <p:sldId id="381" r:id="rId19"/>
    <p:sldId id="399" r:id="rId20"/>
    <p:sldId id="297" r:id="rId21"/>
    <p:sldId id="382" r:id="rId22"/>
    <p:sldId id="383" r:id="rId23"/>
    <p:sldId id="384" r:id="rId24"/>
    <p:sldId id="385" r:id="rId25"/>
    <p:sldId id="386" r:id="rId26"/>
    <p:sldId id="307" r:id="rId27"/>
    <p:sldId id="308" r:id="rId28"/>
    <p:sldId id="278" r:id="rId29"/>
    <p:sldId id="299" r:id="rId3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1pPr>
    <a:lvl2pPr marL="6089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2pPr>
    <a:lvl3pPr marL="121798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3pPr>
    <a:lvl4pPr marL="182697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4pPr>
    <a:lvl5pPr marL="243596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5pPr>
    <a:lvl6pPr marL="3044952" algn="l" defTabSz="1217981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6pPr>
    <a:lvl7pPr marL="3653942" algn="l" defTabSz="1217981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7pPr>
    <a:lvl8pPr marL="4262933" algn="l" defTabSz="1217981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8pPr>
    <a:lvl9pPr marL="4871923" algn="l" defTabSz="1217981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18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4" clrIdx="0"/>
  <p:cmAuthor id="2" name="范冰冰" initials="" lastIdx="2" clrIdx="1"/>
  <p:cmAuthor id="3" name="fanbb" initials="" lastIdx="2" clrIdx="2"/>
  <p:cmAuthor id="4" name="shen ys" initials="sy" lastIdx="5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33CC"/>
    <a:srgbClr val="3333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660"/>
  </p:normalViewPr>
  <p:slideViewPr>
    <p:cSldViewPr showGuides="1">
      <p:cViewPr varScale="1">
        <p:scale>
          <a:sx n="151" d="100"/>
          <a:sy n="151" d="100"/>
        </p:scale>
        <p:origin x="1254" y="144"/>
      </p:cViewPr>
      <p:guideLst>
        <p:guide orient="horz" pos="2718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0-10-06T16:23:52.947" idx="9">
    <p:pos x="10" y="10"/>
    <p:text>因特网上服务器软件千千万万，如何访问想要的哪一个？标识服务器软件：哪一台计算机（IP或域名）、哪一个软件（端口号）？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4" dt="2018-10-20T11:28:50.394" idx="1">
    <p:pos x="10" y="10"/>
    <p:text>为什么服务器端口号一定是唯一定义的，而客户端的端口号可以是按定义的，也可以临时指定的？
答：协议端口号解决是C/S交互过程中服务器定位问题，使所有客户都能正确找到需要的服务，所以服务器端口一定唯一确定的，而客户源端口号只对客户自己有效。</p:tex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0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Rot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fld id="{383ED1D2-EC82-463E-B755-D2B8CAFE87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dirty="0" smtClean="0"/>
              <a:t>通俗地讲，熟知端口就是我们在使用网络进行通讯时常常会用到的端口，数值为</a:t>
            </a:r>
            <a:r>
              <a:rPr lang="en-US" altLang="zh-CN" dirty="0" smtClean="0"/>
              <a:t>0~1023</a:t>
            </a:r>
            <a:r>
              <a:rPr lang="zh-CN" altLang="en-US" dirty="0" smtClean="0"/>
              <a:t>。</a:t>
            </a:r>
            <a:r>
              <a:rPr lang="en-US" altLang="zh-CN" dirty="0" smtClean="0"/>
              <a:t>IANA</a:t>
            </a:r>
            <a:r>
              <a:rPr lang="zh-CN" altLang="en-US" dirty="0" smtClean="0"/>
              <a:t>把这些端口号指派给了</a:t>
            </a:r>
            <a:r>
              <a:rPr lang="en-US" altLang="zh-CN" dirty="0" smtClean="0"/>
              <a:t>TCP/IP</a:t>
            </a:r>
            <a:r>
              <a:rPr lang="zh-CN" altLang="en-US" dirty="0" smtClean="0"/>
              <a:t>最重要的一些应用进程。当一种新的应用程序出现后，</a:t>
            </a:r>
            <a:r>
              <a:rPr lang="en-US" altLang="zh-CN" dirty="0" smtClean="0"/>
              <a:t>IANA</a:t>
            </a:r>
            <a:r>
              <a:rPr lang="zh-CN" altLang="en-US" dirty="0" smtClean="0"/>
              <a:t>必须为它指派一个熟知端口号，否则因特网上的其他应用进程就无法和它进行通信。</a:t>
            </a:r>
          </a:p>
        </p:txBody>
      </p:sp>
      <p:sp>
        <p:nvSpPr>
          <p:cNvPr id="30724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24326B5E-0C38-40A8-A25A-9308AAB069A7}" type="slidenum">
              <a:rPr lang="zh-CN" altLang="en-US" sz="1200" smtClean="0"/>
              <a:pPr/>
              <a:t>25</a:t>
            </a:fld>
            <a:endParaRPr lang="en-US" altLang="zh-CN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mtClean="0"/>
              <a:t>p2p </a:t>
            </a:r>
            <a:r>
              <a:rPr lang="zh-CN" altLang="en-US" smtClean="0"/>
              <a:t>还可以理解成 </a:t>
            </a:r>
            <a:r>
              <a:rPr lang="en-US" altLang="zh-CN" smtClean="0"/>
              <a:t>point to point</a:t>
            </a:r>
            <a:r>
              <a:rPr lang="zh-CN" altLang="en-US" smtClean="0"/>
              <a:t>。即点对点下载。目前流行使用</a:t>
            </a:r>
            <a:r>
              <a:rPr lang="en-US" altLang="zh-CN" smtClean="0"/>
              <a:t>P2P</a:t>
            </a:r>
            <a:r>
              <a:rPr lang="zh-CN" altLang="en-US" smtClean="0"/>
              <a:t>技术下载的，一般都有迅雷，电驴，</a:t>
            </a:r>
            <a:r>
              <a:rPr lang="en-US" altLang="zh-CN" smtClean="0"/>
              <a:t>BT</a:t>
            </a:r>
            <a:r>
              <a:rPr lang="zh-CN" altLang="en-US" smtClean="0"/>
              <a:t>等。当然了，很多影音播放类软件也有</a:t>
            </a:r>
            <a:r>
              <a:rPr lang="en-US" altLang="zh-CN" smtClean="0"/>
              <a:t>P2P</a:t>
            </a:r>
            <a:r>
              <a:rPr lang="zh-CN" altLang="en-US" smtClean="0"/>
              <a:t>技术，如快播，百度影音等。</a:t>
            </a:r>
          </a:p>
        </p:txBody>
      </p:sp>
      <p:sp>
        <p:nvSpPr>
          <p:cNvPr id="32772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F75772ED-8489-4A57-90FA-98F9A0711826}" type="slidenum">
              <a:rPr lang="zh-CN" altLang="en-US" sz="1200" smtClean="0"/>
              <a:pPr/>
              <a:t>26</a:t>
            </a:fld>
            <a:endParaRPr lang="en-US" altLang="zh-CN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5882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标题和内容">
    <p:bg>
      <p:bgPr>
        <a:gradFill flip="none" rotWithShape="1">
          <a:gsLst>
            <a:gs pos="26000">
              <a:srgbClr val="EBECF0"/>
            </a:gs>
            <a:gs pos="0">
              <a:srgbClr val="D7D9E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1264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0AD68-90DB-43DB-A22D-85A747C7CE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3984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AD5B7-732C-4F43-A36B-2D4BEC9F5F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747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67375-102A-4599-9051-F1F068B15C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587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" y="0"/>
            <a:ext cx="91358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897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5" r:id="rId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26" kern="1200">
          <a:solidFill>
            <a:schemeClr val="tx1"/>
          </a:solidFill>
          <a:latin typeface="+mj-lt"/>
          <a:ea typeface="微软雅黑" pitchFamily="34" charset="-122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26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26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26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26">
          <a:solidFill>
            <a:schemeClr val="tx1"/>
          </a:solidFill>
          <a:latin typeface="Calibri" pitchFamily="34" charset="0"/>
          <a:ea typeface="宋体" charset="-122"/>
        </a:defRPr>
      </a:lvl5pPr>
      <a:lvl6pPr marL="456803" algn="ctr" rtl="0" eaLnBrk="1" fontAlgn="base" hangingPunct="1">
        <a:spcBef>
          <a:spcPct val="0"/>
        </a:spcBef>
        <a:spcAft>
          <a:spcPct val="0"/>
        </a:spcAft>
        <a:defRPr sz="4426">
          <a:solidFill>
            <a:schemeClr val="tx1"/>
          </a:solidFill>
          <a:latin typeface="Calibri" pitchFamily="34" charset="0"/>
          <a:ea typeface="宋体" charset="-122"/>
        </a:defRPr>
      </a:lvl6pPr>
      <a:lvl7pPr marL="913608" algn="ctr" rtl="0" eaLnBrk="1" fontAlgn="base" hangingPunct="1">
        <a:spcBef>
          <a:spcPct val="0"/>
        </a:spcBef>
        <a:spcAft>
          <a:spcPct val="0"/>
        </a:spcAft>
        <a:defRPr sz="4426">
          <a:solidFill>
            <a:schemeClr val="tx1"/>
          </a:solidFill>
          <a:latin typeface="Calibri" pitchFamily="34" charset="0"/>
          <a:ea typeface="宋体" charset="-122"/>
        </a:defRPr>
      </a:lvl7pPr>
      <a:lvl8pPr marL="1370411" algn="ctr" rtl="0" eaLnBrk="1" fontAlgn="base" hangingPunct="1">
        <a:spcBef>
          <a:spcPct val="0"/>
        </a:spcBef>
        <a:spcAft>
          <a:spcPct val="0"/>
        </a:spcAft>
        <a:defRPr sz="4426">
          <a:solidFill>
            <a:schemeClr val="tx1"/>
          </a:solidFill>
          <a:latin typeface="Calibri" pitchFamily="34" charset="0"/>
          <a:ea typeface="宋体" charset="-122"/>
        </a:defRPr>
      </a:lvl8pPr>
      <a:lvl9pPr marL="1827215" algn="ctr" rtl="0" eaLnBrk="1" fontAlgn="base" hangingPunct="1">
        <a:spcBef>
          <a:spcPct val="0"/>
        </a:spcBef>
        <a:spcAft>
          <a:spcPct val="0"/>
        </a:spcAft>
        <a:defRPr sz="4426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603" indent="-34260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25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1pPr>
      <a:lvl2pPr marL="742306" indent="-28550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775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2pPr>
      <a:lvl3pPr marL="1142009" indent="-22840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3pPr>
      <a:lvl4pPr marL="1598813" indent="-22840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25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4pPr>
      <a:lvl5pPr marL="2055617" indent="-22840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25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5pPr>
      <a:lvl6pPr marL="2512420" indent="-228402" algn="l" defTabSz="913608" rtl="0" eaLnBrk="1" latinLnBrk="0" hangingPunct="1">
        <a:spcBef>
          <a:spcPct val="20000"/>
        </a:spcBef>
        <a:buFont typeface="Arial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2969224" indent="-228402" algn="l" defTabSz="913608" rtl="0" eaLnBrk="1" latinLnBrk="0" hangingPunct="1">
        <a:spcBef>
          <a:spcPct val="20000"/>
        </a:spcBef>
        <a:buFont typeface="Arial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426028" indent="-228402" algn="l" defTabSz="913608" rtl="0" eaLnBrk="1" latinLnBrk="0" hangingPunct="1">
        <a:spcBef>
          <a:spcPct val="20000"/>
        </a:spcBef>
        <a:buFont typeface="Arial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3882831" indent="-228402" algn="l" defTabSz="913608" rtl="0" eaLnBrk="1" latinLnBrk="0" hangingPunct="1">
        <a:spcBef>
          <a:spcPct val="20000"/>
        </a:spcBef>
        <a:buFont typeface="Arial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3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08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1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1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18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22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26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29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comments" Target="../comments/comment1.xml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png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1042988" y="404813"/>
            <a:ext cx="7772400" cy="863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/>
              <a:t>第</a:t>
            </a:r>
            <a:r>
              <a:rPr lang="en-US" altLang="zh-CN" sz="4400" b="1" dirty="0" smtClean="0"/>
              <a:t>4</a:t>
            </a:r>
            <a:r>
              <a:rPr lang="zh-CN" altLang="en-US" sz="4400" b="1" dirty="0" smtClean="0"/>
              <a:t>章  互联网应用和网络编程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979613" y="3284538"/>
            <a:ext cx="46799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（教材</a:t>
            </a:r>
            <a:r>
              <a:rPr lang="en-US" altLang="zh-CN" sz="32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3.1-3.12</a:t>
            </a:r>
            <a:r>
              <a:rPr lang="zh-CN" altLang="en-US" sz="32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）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8175" y="2565400"/>
            <a:ext cx="5400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latin typeface="Times New Roman" panose="02020603050405020304" pitchFamily="18" charset="0"/>
              </a:rPr>
              <a:t>第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4.1</a:t>
            </a:r>
            <a:r>
              <a:rPr lang="zh-CN" altLang="en-US" sz="3200" b="1" dirty="0">
                <a:latin typeface="Times New Roman" panose="02020603050405020304" pitchFamily="18" charset="0"/>
              </a:rPr>
              <a:t>、客户</a:t>
            </a:r>
            <a:r>
              <a:rPr lang="en-US" altLang="zh-CN" sz="3200" b="1" dirty="0">
                <a:latin typeface="Times New Roman" panose="02020603050405020304" pitchFamily="18" charset="0"/>
              </a:rPr>
              <a:t>/</a:t>
            </a:r>
            <a:r>
              <a:rPr lang="zh-CN" altLang="en-US" sz="3200" b="1" dirty="0">
                <a:latin typeface="Times New Roman" panose="02020603050405020304" pitchFamily="18" charset="0"/>
              </a:rPr>
              <a:t>服务器模式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908175" y="4005263"/>
            <a:ext cx="6248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latin typeface="Times New Roman" panose="02020603050405020304" pitchFamily="18" charset="0"/>
              </a:rPr>
              <a:t>第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4.2</a:t>
            </a:r>
            <a:r>
              <a:rPr lang="zh-CN" altLang="en-US" sz="3200" b="1" dirty="0">
                <a:latin typeface="Times New Roman" panose="02020603050405020304" pitchFamily="18" charset="0"/>
              </a:rPr>
              <a:t>、应用编程接口</a:t>
            </a:r>
            <a:r>
              <a:rPr lang="en-US" altLang="zh-CN" sz="3200" b="1" dirty="0">
                <a:latin typeface="Times New Roman" panose="02020603050405020304" pitchFamily="18" charset="0"/>
              </a:rPr>
              <a:t>API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979613" y="4724400"/>
            <a:ext cx="46799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（教材</a:t>
            </a:r>
            <a:r>
              <a:rPr lang="en-US" altLang="zh-CN" sz="32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3.13-3.22</a:t>
            </a:r>
            <a:r>
              <a:rPr lang="zh-CN" altLang="en-US" sz="32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27088" y="3429000"/>
            <a:ext cx="7561262" cy="144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altLang="zh-CN" b="1">
                <a:latin typeface="Times New Roman" panose="02020603050405020304" pitchFamily="18" charset="0"/>
              </a:rPr>
              <a:t>C/S</a:t>
            </a:r>
            <a:r>
              <a:rPr lang="zh-CN" altLang="en-US" b="1">
                <a:latin typeface="Times New Roman" panose="02020603050405020304" pitchFamily="18" charset="0"/>
              </a:rPr>
              <a:t>模式约定通信由客户发起（请求）、服务器只被动接受通信（响应），基本可以理解为请求</a:t>
            </a:r>
            <a:r>
              <a:rPr lang="en-US" altLang="zh-CN" b="1">
                <a:latin typeface="Times New Roman" panose="02020603050405020304" pitchFamily="18" charset="0"/>
              </a:rPr>
              <a:t>/</a:t>
            </a:r>
            <a:r>
              <a:rPr lang="zh-CN" altLang="en-US" b="1">
                <a:latin typeface="Times New Roman" panose="02020603050405020304" pitchFamily="18" charset="0"/>
              </a:rPr>
              <a:t>应答的分布计算（会话）模式。</a:t>
            </a:r>
          </a:p>
        </p:txBody>
      </p:sp>
      <p:sp>
        <p:nvSpPr>
          <p:cNvPr id="14339" name="Cloud"/>
          <p:cNvSpPr>
            <a:spLocks noChangeAspect="1" noEditPoints="1" noChangeArrowheads="1"/>
          </p:cNvSpPr>
          <p:nvPr/>
        </p:nvSpPr>
        <p:spPr bwMode="auto">
          <a:xfrm>
            <a:off x="2411413" y="1771650"/>
            <a:ext cx="3743325" cy="10795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0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1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300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7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7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0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0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50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2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10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zh-CN" altLang="en-US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1258888" y="2924175"/>
            <a:ext cx="6499225" cy="396875"/>
            <a:chOff x="0" y="0"/>
            <a:chExt cx="4094" cy="250"/>
          </a:xfrm>
        </p:grpSpPr>
        <p:sp>
          <p:nvSpPr>
            <p:cNvPr id="14352" name="Text Box 5"/>
            <p:cNvSpPr txBox="1">
              <a:spLocks noChangeArrowheads="1"/>
            </p:cNvSpPr>
            <p:nvPr/>
          </p:nvSpPr>
          <p:spPr bwMode="auto">
            <a:xfrm>
              <a:off x="0" y="0"/>
              <a:ext cx="95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000" b="1">
                  <a:latin typeface="Times New Roman" panose="02020603050405020304" pitchFamily="18" charset="0"/>
                </a:rPr>
                <a:t>客户软件</a:t>
              </a:r>
              <a:r>
                <a:rPr lang="en-US" altLang="zh-CN" sz="2000" b="1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14353" name="Text Box 6"/>
            <p:cNvSpPr txBox="1">
              <a:spLocks noChangeArrowheads="1"/>
            </p:cNvSpPr>
            <p:nvPr/>
          </p:nvSpPr>
          <p:spPr bwMode="auto">
            <a:xfrm>
              <a:off x="2813" y="0"/>
              <a:ext cx="12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000" b="1">
                  <a:latin typeface="Times New Roman" panose="02020603050405020304" pitchFamily="18" charset="0"/>
                </a:rPr>
                <a:t>服务器软件</a:t>
              </a:r>
              <a:r>
                <a:rPr lang="en-US" altLang="zh-CN" sz="2000" b="1">
                  <a:latin typeface="Times New Roman" panose="02020603050405020304" pitchFamily="18" charset="0"/>
                </a:rPr>
                <a:t>S</a:t>
              </a:r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2627313" y="1412875"/>
            <a:ext cx="2305050" cy="790575"/>
            <a:chOff x="0" y="0"/>
            <a:chExt cx="1452" cy="498"/>
          </a:xfrm>
        </p:grpSpPr>
        <p:sp>
          <p:nvSpPr>
            <p:cNvPr id="14350" name="Text Box 8"/>
            <p:cNvSpPr txBox="1">
              <a:spLocks noChangeArrowheads="1"/>
            </p:cNvSpPr>
            <p:nvPr/>
          </p:nvSpPr>
          <p:spPr bwMode="auto">
            <a:xfrm>
              <a:off x="0" y="0"/>
              <a:ext cx="13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000" b="1">
                  <a:latin typeface="Times New Roman" panose="02020603050405020304" pitchFamily="18" charset="0"/>
                </a:rPr>
                <a:t>客户主动请求</a:t>
              </a:r>
            </a:p>
          </p:txBody>
        </p:sp>
        <p:sp>
          <p:nvSpPr>
            <p:cNvPr id="14351" name="AutoShape 9"/>
            <p:cNvSpPr>
              <a:spLocks noChangeArrowheads="1"/>
            </p:cNvSpPr>
            <p:nvPr/>
          </p:nvSpPr>
          <p:spPr bwMode="auto">
            <a:xfrm>
              <a:off x="91" y="362"/>
              <a:ext cx="1361" cy="136"/>
            </a:xfrm>
            <a:prstGeom prst="rightArrow">
              <a:avLst>
                <a:gd name="adj1" fmla="val 50000"/>
                <a:gd name="adj2" fmla="val 25018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2" name="Group 10"/>
          <p:cNvGrpSpPr>
            <a:grpSpLocks/>
          </p:cNvGrpSpPr>
          <p:nvPr/>
        </p:nvGrpSpPr>
        <p:grpSpPr bwMode="auto">
          <a:xfrm>
            <a:off x="3419475" y="2420938"/>
            <a:ext cx="2232025" cy="758825"/>
            <a:chOff x="0" y="0"/>
            <a:chExt cx="1406" cy="477"/>
          </a:xfrm>
        </p:grpSpPr>
        <p:sp>
          <p:nvSpPr>
            <p:cNvPr id="14348" name="AutoShape 11"/>
            <p:cNvSpPr>
              <a:spLocks noChangeArrowheads="1"/>
            </p:cNvSpPr>
            <p:nvPr/>
          </p:nvSpPr>
          <p:spPr bwMode="auto">
            <a:xfrm>
              <a:off x="0" y="0"/>
              <a:ext cx="1406" cy="136"/>
            </a:xfrm>
            <a:prstGeom prst="leftArrow">
              <a:avLst>
                <a:gd name="adj1" fmla="val 50000"/>
                <a:gd name="adj2" fmla="val 258456"/>
              </a:avLst>
            </a:prstGeom>
            <a:solidFill>
              <a:srgbClr val="CC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9" name="Text Box 12"/>
            <p:cNvSpPr txBox="1">
              <a:spLocks noChangeArrowheads="1"/>
            </p:cNvSpPr>
            <p:nvPr/>
          </p:nvSpPr>
          <p:spPr bwMode="auto">
            <a:xfrm>
              <a:off x="363" y="227"/>
              <a:ext cx="99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000" b="1">
                  <a:latin typeface="Times New Roman" panose="02020603050405020304" pitchFamily="18" charset="0"/>
                </a:rPr>
                <a:t>服务器响应</a:t>
              </a:r>
            </a:p>
          </p:txBody>
        </p:sp>
      </p:grpSp>
      <p:pic>
        <p:nvPicPr>
          <p:cNvPr id="14343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485900"/>
            <a:ext cx="107950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011863" y="1339850"/>
            <a:ext cx="1296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被动等待</a:t>
            </a:r>
          </a:p>
        </p:txBody>
      </p:sp>
      <p:pic>
        <p:nvPicPr>
          <p:cNvPr id="14345" name="Picture 15" descr="MC900428949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788" y="1698625"/>
            <a:ext cx="936625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1292225" y="520700"/>
            <a:ext cx="7488238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en-US" altLang="zh-CN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.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1.2.2 </a:t>
            </a:r>
            <a:r>
              <a:rPr lang="zh-CN" altLang="en-US" sz="3200" b="1" dirty="0"/>
              <a:t>怎样解决客户</a:t>
            </a:r>
            <a:r>
              <a:rPr lang="en-US" altLang="zh-CN" sz="3200" b="1" dirty="0"/>
              <a:t>/</a:t>
            </a:r>
            <a:r>
              <a:rPr lang="zh-CN" altLang="en-US" sz="3200" b="1" dirty="0"/>
              <a:t>服务器协调</a:t>
            </a:r>
            <a:r>
              <a:rPr lang="en-US" altLang="zh-CN" sz="3200" b="1" dirty="0"/>
              <a:t>?</a:t>
            </a:r>
          </a:p>
        </p:txBody>
      </p:sp>
      <p:sp>
        <p:nvSpPr>
          <p:cNvPr id="14347" name="Rectangle 17"/>
          <p:cNvSpPr>
            <a:spLocks noChangeArrowheads="1"/>
          </p:cNvSpPr>
          <p:nvPr/>
        </p:nvSpPr>
        <p:spPr bwMode="auto">
          <a:xfrm>
            <a:off x="827088" y="4797425"/>
            <a:ext cx="7561262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zh-CN" altLang="en-US" b="1">
                <a:latin typeface="宋体" panose="02010600030101010101" pitchFamily="2" charset="-122"/>
              </a:rPr>
              <a:t>基于网络的</a:t>
            </a:r>
            <a:r>
              <a:rPr lang="zh-CN" altLang="en-US" b="1">
                <a:solidFill>
                  <a:srgbClr val="CC0000"/>
                </a:solidFill>
                <a:latin typeface="宋体" panose="02010600030101010101" pitchFamily="2" charset="-122"/>
              </a:rPr>
              <a:t>分布式工作模式</a:t>
            </a:r>
            <a:r>
              <a:rPr lang="en-US" altLang="zh-CN" b="1">
                <a:latin typeface="宋体" panose="02010600030101010101" pitchFamily="2" charset="-122"/>
              </a:rPr>
              <a:t>--</a:t>
            </a:r>
            <a:r>
              <a:rPr lang="zh-CN" altLang="en-US" b="1">
                <a:latin typeface="宋体" panose="02010600030101010101" pitchFamily="2" charset="-122"/>
              </a:rPr>
              <a:t>网络计算（或协同计算）：网络上</a:t>
            </a:r>
            <a:r>
              <a:rPr lang="en-US" altLang="zh-CN" b="1">
                <a:latin typeface="宋体" panose="02010600030101010101" pitchFamily="2" charset="-122"/>
              </a:rPr>
              <a:t>2</a:t>
            </a:r>
            <a:r>
              <a:rPr lang="zh-CN" altLang="en-US" b="1">
                <a:latin typeface="宋体" panose="02010600030101010101" pitchFamily="2" charset="-122"/>
              </a:rPr>
              <a:t>（多）台如何共享资源（信息、计算</a:t>
            </a:r>
            <a:r>
              <a:rPr lang="en-US" altLang="zh-CN" b="1">
                <a:latin typeface="宋体" panose="02010600030101010101" pitchFamily="2" charset="-122"/>
              </a:rPr>
              <a:t>CPU</a:t>
            </a:r>
            <a:r>
              <a:rPr lang="zh-CN" altLang="en-US" b="1">
                <a:latin typeface="宋体" panose="02010600030101010101" pitchFamily="2" charset="-122"/>
              </a:rPr>
              <a:t>、存储等），协调工作联合完成某应用/服务。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utoUpdateAnimBg="0"/>
      <p:bldP spid="16" grpId="0" autoUpdateAnimBg="0"/>
      <p:bldP spid="16" grpId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331913" y="481013"/>
            <a:ext cx="61150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3200" b="1" dirty="0" smtClean="0">
                <a:latin typeface="Times New Roman" panose="02020603050405020304" pitchFamily="18" charset="0"/>
              </a:rPr>
              <a:t>4.1.3 </a:t>
            </a:r>
            <a:r>
              <a:rPr lang="zh-CN" altLang="en-US" sz="3200" b="1" dirty="0">
                <a:latin typeface="Times New Roman" panose="02020603050405020304" pitchFamily="18" charset="0"/>
              </a:rPr>
              <a:t>客户</a:t>
            </a:r>
            <a:r>
              <a:rPr lang="en-US" altLang="zh-CN" sz="3200" b="1" dirty="0">
                <a:latin typeface="Times New Roman" panose="02020603050405020304" pitchFamily="18" charset="0"/>
              </a:rPr>
              <a:t>/</a:t>
            </a:r>
            <a:r>
              <a:rPr lang="zh-CN" altLang="en-US" sz="3200" b="1" dirty="0">
                <a:latin typeface="Times New Roman" panose="02020603050405020304" pitchFamily="18" charset="0"/>
              </a:rPr>
              <a:t>服务器的关系与特点：</a:t>
            </a:r>
          </a:p>
        </p:txBody>
      </p:sp>
      <p:sp>
        <p:nvSpPr>
          <p:cNvPr id="3" name="Rectangle 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00113" y="2060575"/>
            <a:ext cx="7416800" cy="2654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客户服务器的其它</a:t>
            </a:r>
            <a:r>
              <a:rPr lang="zh-CN" altLang="en-US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单向或双向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的交互也是可能的。当 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A 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进程需要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进程的服务时就主动呼叫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进程，在这种情况下，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A 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是客户而 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B 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是服务器；可能在下一次通信中，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B 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需要 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A 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的服务，此时，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B 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是客户而 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A 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是服务器。</a:t>
            </a:r>
            <a:r>
              <a:rPr lang="zh-CN" altLang="en-US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客户和服务器角色是可能互换的。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38200" y="1371600"/>
            <a:ext cx="548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800" b="1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4.1.3.1 </a:t>
            </a:r>
            <a:r>
              <a:rPr lang="zh-CN" altLang="en-US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客户</a:t>
            </a:r>
            <a:r>
              <a:rPr lang="en-US" altLang="zh-CN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/</a:t>
            </a:r>
            <a:r>
              <a:rPr lang="zh-CN" altLang="en-US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服务器关系</a:t>
            </a:r>
            <a:endParaRPr lang="zh-CN" altLang="en-US" sz="3200" b="1" dirty="0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00113" y="4868863"/>
            <a:ext cx="7416800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C/S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模式中，除基本的关系，也可能设计为复杂的交互。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042988" y="390525"/>
            <a:ext cx="5040312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3200" b="1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4.1.3.2 </a:t>
            </a:r>
            <a:r>
              <a:rPr lang="zh-CN" altLang="en-US" sz="32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服务器软件的特点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39750" y="1196975"/>
            <a:ext cx="8135938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914400" indent="-4572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371600" indent="-4572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286000" indent="-4572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743200" indent="-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3200400" indent="-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657600" indent="-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4114800" indent="-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zh-CN" altLang="en-US" sz="2400" b="1">
                <a:latin typeface="Times New Roman" panose="02020603050405020304" pitchFamily="18" charset="0"/>
              </a:rPr>
              <a:t>是一种专门用来提供某种服务的程序，在共享计算机上首先运行，当系统启动时即自动调用并一直不断地运行着。</a:t>
            </a: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zh-CN" altLang="en-US" sz="2400" b="1">
                <a:latin typeface="Times New Roman" panose="02020603050405020304" pitchFamily="18" charset="0"/>
              </a:rPr>
              <a:t>被动地等待并接受来自任意客户的通信请求，通常提供单一的服务。</a:t>
            </a: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zh-CN" altLang="en-US" sz="2400" b="1">
                <a:latin typeface="Times New Roman" panose="02020603050405020304" pitchFamily="18" charset="0"/>
              </a:rPr>
              <a:t>可同时处理多个远地或本地客户的请求。</a:t>
            </a: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zh-CN" altLang="en-US" sz="2400" b="1">
                <a:latin typeface="Times New Roman" panose="02020603050405020304" pitchFamily="18" charset="0"/>
              </a:rPr>
              <a:t>服务器软件一般由主体框架、单个服务请求处理和并发服务请求处理三部分组成。</a:t>
            </a: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zh-CN" altLang="en-US" sz="2400" b="1">
                <a:latin typeface="Times New Roman" panose="02020603050405020304" pitchFamily="18" charset="0"/>
              </a:rPr>
              <a:t>一般需要强大的硬件和高级的操作系统支持。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476375" y="587375"/>
            <a:ext cx="3886200" cy="48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 b="1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4.1.3.3 </a:t>
            </a:r>
            <a:r>
              <a:rPr lang="zh-CN" altLang="en-US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客户软件的特点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914400" y="1600200"/>
            <a:ext cx="7473950" cy="420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914400" indent="-4572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371600" indent="-4572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286000" indent="-4572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743200" indent="-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3200400" indent="-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657600" indent="-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4114800" indent="-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zh-CN" altLang="en-US" sz="2400" b="1">
                <a:latin typeface="Times New Roman" panose="02020603050405020304" pitchFamily="18" charset="0"/>
              </a:rPr>
              <a:t>是一个任意的应用程序，只在进行远程访问时临时成为客户，但它也可在本地进行其他的计算，提供用户端基本应用功能框架。</a:t>
            </a: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zh-CN" altLang="en-US" sz="2400" b="1">
                <a:latin typeface="Times New Roman" panose="02020603050405020304" pitchFamily="18" charset="0"/>
              </a:rPr>
              <a:t>被用户调用，在用户本地计算机上运行，在需要时主动向远地服务器发起通信。</a:t>
            </a: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zh-CN" altLang="en-US" sz="2400" b="1">
                <a:latin typeface="Times New Roman" panose="02020603050405020304" pitchFamily="18" charset="0"/>
              </a:rPr>
              <a:t>可与多个服务器进行通信，但通常一次只以一个服务器请求连接。</a:t>
            </a: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zh-CN" altLang="en-US" sz="2400" b="1">
                <a:latin typeface="Times New Roman" panose="02020603050405020304" pitchFamily="18" charset="0"/>
              </a:rPr>
              <a:t>通常不需要特殊的硬件和很复杂的操作系统。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457200" y="3306763"/>
            <a:ext cx="8229600" cy="0"/>
          </a:xfrm>
          <a:prstGeom prst="line">
            <a:avLst/>
          </a:prstGeom>
          <a:noFill/>
          <a:ln w="28575">
            <a:solidFill>
              <a:srgbClr val="FF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553200" y="2087563"/>
            <a:ext cx="1733550" cy="30702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621463" y="4303713"/>
            <a:ext cx="14620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数据链路层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6572250" y="4662488"/>
            <a:ext cx="17335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6572250" y="4184650"/>
            <a:ext cx="17335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6572250" y="3703638"/>
            <a:ext cx="17335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6896100" y="4776788"/>
            <a:ext cx="950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物理层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6896100" y="3311525"/>
            <a:ext cx="950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运输层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6896100" y="3832225"/>
            <a:ext cx="950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网络层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762000" y="2087563"/>
            <a:ext cx="1733550" cy="30702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814388" y="4303713"/>
            <a:ext cx="14620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数据链路层</a:t>
            </a: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762000" y="4662488"/>
            <a:ext cx="17335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762000" y="4184650"/>
            <a:ext cx="17335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762000" y="3703638"/>
            <a:ext cx="17335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762000" y="3224213"/>
            <a:ext cx="17335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1084263" y="4776788"/>
            <a:ext cx="950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物理层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1084263" y="3311525"/>
            <a:ext cx="950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运输层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1084263" y="3832225"/>
            <a:ext cx="950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网络层</a:t>
            </a:r>
          </a:p>
        </p:txBody>
      </p:sp>
      <p:sp>
        <p:nvSpPr>
          <p:cNvPr id="18452" name="Freeform 20"/>
          <p:cNvSpPr>
            <a:spLocks/>
          </p:cNvSpPr>
          <p:nvPr/>
        </p:nvSpPr>
        <p:spPr bwMode="auto">
          <a:xfrm>
            <a:off x="1628775" y="4978400"/>
            <a:ext cx="5843588" cy="479425"/>
          </a:xfrm>
          <a:custGeom>
            <a:avLst/>
            <a:gdLst>
              <a:gd name="T0" fmla="*/ 0 w 2752"/>
              <a:gd name="T1" fmla="*/ 0 h 240"/>
              <a:gd name="T2" fmla="*/ 0 w 2752"/>
              <a:gd name="T3" fmla="*/ 2147483646 h 240"/>
              <a:gd name="T4" fmla="*/ 2147483646 w 2752"/>
              <a:gd name="T5" fmla="*/ 2147483646 h 240"/>
              <a:gd name="T6" fmla="*/ 2147483646 w 2752"/>
              <a:gd name="T7" fmla="*/ 2147483646 h 240"/>
              <a:gd name="T8" fmla="*/ 2147483646 w 2752"/>
              <a:gd name="T9" fmla="*/ 2147483646 h 240"/>
              <a:gd name="T10" fmla="*/ 2147483646 w 2752"/>
              <a:gd name="T11" fmla="*/ 2147483646 h 240"/>
              <a:gd name="T12" fmla="*/ 2147483646 w 2752"/>
              <a:gd name="T13" fmla="*/ 2147483646 h 240"/>
              <a:gd name="T14" fmla="*/ 2147483646 w 2752"/>
              <a:gd name="T15" fmla="*/ 2147483646 h 240"/>
              <a:gd name="T16" fmla="*/ 2147483646 w 2752"/>
              <a:gd name="T17" fmla="*/ 2147483646 h 240"/>
              <a:gd name="T18" fmla="*/ 2147483646 w 2752"/>
              <a:gd name="T19" fmla="*/ 2147483646 h 240"/>
              <a:gd name="T20" fmla="*/ 2147483646 w 2752"/>
              <a:gd name="T21" fmla="*/ 2147483646 h 240"/>
              <a:gd name="T22" fmla="*/ 2147483646 w 2752"/>
              <a:gd name="T23" fmla="*/ 0 h 24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752" h="240">
                <a:moveTo>
                  <a:pt x="0" y="0"/>
                </a:moveTo>
                <a:lnTo>
                  <a:pt x="0" y="92"/>
                </a:lnTo>
                <a:lnTo>
                  <a:pt x="3" y="156"/>
                </a:lnTo>
                <a:lnTo>
                  <a:pt x="30" y="213"/>
                </a:lnTo>
                <a:lnTo>
                  <a:pt x="96" y="234"/>
                </a:lnTo>
                <a:lnTo>
                  <a:pt x="138" y="236"/>
                </a:lnTo>
                <a:lnTo>
                  <a:pt x="2621" y="238"/>
                </a:lnTo>
                <a:lnTo>
                  <a:pt x="2670" y="240"/>
                </a:lnTo>
                <a:lnTo>
                  <a:pt x="2727" y="216"/>
                </a:lnTo>
                <a:lnTo>
                  <a:pt x="2748" y="159"/>
                </a:lnTo>
                <a:lnTo>
                  <a:pt x="2752" y="113"/>
                </a:lnTo>
                <a:lnTo>
                  <a:pt x="2751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2627313" y="2532063"/>
            <a:ext cx="4421187" cy="0"/>
          </a:xfrm>
          <a:prstGeom prst="line">
            <a:avLst/>
          </a:prstGeom>
          <a:noFill/>
          <a:ln w="28575">
            <a:solidFill>
              <a:srgbClr val="990000"/>
            </a:solidFill>
            <a:prstDash val="sysDot"/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2855913" y="2103438"/>
            <a:ext cx="30845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① 发起连接建立请求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1084263" y="2176463"/>
            <a:ext cx="950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应用层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6896100" y="2162175"/>
            <a:ext cx="950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应用层</a:t>
            </a:r>
          </a:p>
        </p:txBody>
      </p:sp>
      <p:grpSp>
        <p:nvGrpSpPr>
          <p:cNvPr id="25" name="Group 25"/>
          <p:cNvGrpSpPr>
            <a:grpSpLocks/>
          </p:cNvGrpSpPr>
          <p:nvPr/>
        </p:nvGrpSpPr>
        <p:grpSpPr bwMode="auto">
          <a:xfrm>
            <a:off x="971550" y="2608263"/>
            <a:ext cx="1420813" cy="561975"/>
            <a:chOff x="0" y="0"/>
            <a:chExt cx="898" cy="362"/>
          </a:xfrm>
        </p:grpSpPr>
        <p:sp>
          <p:nvSpPr>
            <p:cNvPr id="18481" name="Oval 26"/>
            <p:cNvSpPr>
              <a:spLocks noChangeArrowheads="1"/>
            </p:cNvSpPr>
            <p:nvPr/>
          </p:nvSpPr>
          <p:spPr bwMode="auto">
            <a:xfrm>
              <a:off x="0" y="0"/>
              <a:ext cx="898" cy="362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000" b="1">
                <a:latin typeface="Times New Roman" panose="02020603050405020304" pitchFamily="18" charset="0"/>
              </a:endParaRPr>
            </a:p>
          </p:txBody>
        </p:sp>
        <p:sp>
          <p:nvSpPr>
            <p:cNvPr id="18482" name="Text Box 27"/>
            <p:cNvSpPr txBox="1">
              <a:spLocks noChangeArrowheads="1"/>
            </p:cNvSpPr>
            <p:nvPr/>
          </p:nvSpPr>
          <p:spPr bwMode="auto">
            <a:xfrm>
              <a:off x="192" y="81"/>
              <a:ext cx="422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1600" b="1">
                  <a:solidFill>
                    <a:srgbClr val="CC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客户</a:t>
              </a:r>
            </a:p>
          </p:txBody>
        </p:sp>
      </p:grpSp>
      <p:grpSp>
        <p:nvGrpSpPr>
          <p:cNvPr id="28" name="Group 28"/>
          <p:cNvGrpSpPr>
            <a:grpSpLocks/>
          </p:cNvGrpSpPr>
          <p:nvPr/>
        </p:nvGrpSpPr>
        <p:grpSpPr bwMode="auto">
          <a:xfrm>
            <a:off x="6572250" y="2544763"/>
            <a:ext cx="1733550" cy="679450"/>
            <a:chOff x="0" y="0"/>
            <a:chExt cx="1092" cy="428"/>
          </a:xfrm>
        </p:grpSpPr>
        <p:sp>
          <p:nvSpPr>
            <p:cNvPr id="18478" name="Line 29"/>
            <p:cNvSpPr>
              <a:spLocks noChangeShapeType="1"/>
            </p:cNvSpPr>
            <p:nvPr/>
          </p:nvSpPr>
          <p:spPr bwMode="auto">
            <a:xfrm>
              <a:off x="0" y="428"/>
              <a:ext cx="10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79" name="Oval 30"/>
            <p:cNvSpPr>
              <a:spLocks noChangeArrowheads="1"/>
            </p:cNvSpPr>
            <p:nvPr/>
          </p:nvSpPr>
          <p:spPr bwMode="auto">
            <a:xfrm>
              <a:off x="84" y="0"/>
              <a:ext cx="899" cy="406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000" b="1">
                <a:latin typeface="Times New Roman" panose="02020603050405020304" pitchFamily="18" charset="0"/>
              </a:endParaRPr>
            </a:p>
          </p:txBody>
        </p:sp>
        <p:sp>
          <p:nvSpPr>
            <p:cNvPr id="18480" name="Text Box 31"/>
            <p:cNvSpPr txBox="1">
              <a:spLocks noChangeArrowheads="1"/>
            </p:cNvSpPr>
            <p:nvPr/>
          </p:nvSpPr>
          <p:spPr bwMode="auto">
            <a:xfrm>
              <a:off x="180" y="97"/>
              <a:ext cx="55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1800" b="1">
                  <a:solidFill>
                    <a:srgbClr val="CC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服务器</a:t>
              </a:r>
            </a:p>
          </p:txBody>
        </p:sp>
      </p:grpSp>
      <p:graphicFrame>
        <p:nvGraphicFramePr>
          <p:cNvPr id="18459" name="Object 32"/>
          <p:cNvGraphicFramePr>
            <a:graphicFrameLocks noChangeAspect="1"/>
          </p:cNvGraphicFramePr>
          <p:nvPr/>
        </p:nvGraphicFramePr>
        <p:xfrm>
          <a:off x="2971800" y="4972050"/>
          <a:ext cx="279558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6" r:id="rId3" imgW="1687068" imgH="964692" progId="">
                  <p:embed/>
                </p:oleObj>
              </mc:Choice>
              <mc:Fallback>
                <p:oleObj r:id="rId3" imgW="1687068" imgH="964692" progId="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972050"/>
                        <a:ext cx="2795588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25400" dir="54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0" name="Text Box 33"/>
          <p:cNvSpPr txBox="1">
            <a:spLocks noChangeArrowheads="1"/>
          </p:cNvSpPr>
          <p:nvPr/>
        </p:nvSpPr>
        <p:spPr bwMode="auto">
          <a:xfrm>
            <a:off x="3886200" y="5211763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solidFill>
                  <a:schemeClr val="bg2"/>
                </a:solidFill>
                <a:latin typeface="Bookman Old Style" panose="02050604050505020204" pitchFamily="18" charset="0"/>
                <a:ea typeface="黑体" panose="02010609060101010101" pitchFamily="49" charset="-122"/>
              </a:rPr>
              <a:t>因特网</a:t>
            </a:r>
          </a:p>
        </p:txBody>
      </p:sp>
      <p:grpSp>
        <p:nvGrpSpPr>
          <p:cNvPr id="34" name="Group 34"/>
          <p:cNvGrpSpPr>
            <a:grpSpLocks/>
          </p:cNvGrpSpPr>
          <p:nvPr/>
        </p:nvGrpSpPr>
        <p:grpSpPr bwMode="auto">
          <a:xfrm>
            <a:off x="2590800" y="2849563"/>
            <a:ext cx="4191000" cy="396875"/>
            <a:chOff x="0" y="0"/>
            <a:chExt cx="2640" cy="250"/>
          </a:xfrm>
        </p:grpSpPr>
        <p:sp>
          <p:nvSpPr>
            <p:cNvPr id="18476" name="Line 35"/>
            <p:cNvSpPr>
              <a:spLocks noChangeShapeType="1"/>
            </p:cNvSpPr>
            <p:nvPr/>
          </p:nvSpPr>
          <p:spPr bwMode="auto">
            <a:xfrm flipH="1" flipV="1">
              <a:off x="0" y="48"/>
              <a:ext cx="2640" cy="0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prstDash val="dashDot"/>
              <a:round/>
              <a:headEnd/>
              <a:tailEnd type="triangle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77" name="Text Box 36"/>
            <p:cNvSpPr txBox="1">
              <a:spLocks noChangeArrowheads="1"/>
            </p:cNvSpPr>
            <p:nvPr/>
          </p:nvSpPr>
          <p:spPr bwMode="auto">
            <a:xfrm>
              <a:off x="384" y="0"/>
              <a:ext cx="199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000" b="1">
                  <a:latin typeface="黑体" panose="02010609060101010101" pitchFamily="49" charset="-122"/>
                  <a:ea typeface="黑体" panose="02010609060101010101" pitchFamily="49" charset="-122"/>
                </a:rPr>
                <a:t>② 接受连接接受请求</a:t>
              </a:r>
            </a:p>
          </p:txBody>
        </p:sp>
      </p:grpSp>
      <p:sp>
        <p:nvSpPr>
          <p:cNvPr id="18462" name="Text Box 37"/>
          <p:cNvSpPr txBox="1">
            <a:spLocks noChangeArrowheads="1"/>
          </p:cNvSpPr>
          <p:nvPr/>
        </p:nvSpPr>
        <p:spPr bwMode="auto">
          <a:xfrm>
            <a:off x="1020763" y="1754188"/>
            <a:ext cx="1135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计算机</a:t>
            </a:r>
            <a:r>
              <a:rPr lang="en-US" altLang="zh-CN" sz="2000" b="1">
                <a:ea typeface="黑体" panose="02010609060101010101" pitchFamily="49" charset="-122"/>
              </a:rPr>
              <a:t>A</a:t>
            </a:r>
          </a:p>
        </p:txBody>
      </p:sp>
      <p:sp>
        <p:nvSpPr>
          <p:cNvPr id="18463" name="Text Box 38"/>
          <p:cNvSpPr txBox="1">
            <a:spLocks noChangeArrowheads="1"/>
          </p:cNvSpPr>
          <p:nvPr/>
        </p:nvSpPr>
        <p:spPr bwMode="auto">
          <a:xfrm>
            <a:off x="6834188" y="1754188"/>
            <a:ext cx="1135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计算机</a:t>
            </a:r>
            <a:r>
              <a:rPr lang="en-US" altLang="zh-CN" sz="2000" b="1">
                <a:ea typeface="黑体" panose="02010609060101010101" pitchFamily="49" charset="-122"/>
              </a:rPr>
              <a:t>B</a:t>
            </a:r>
          </a:p>
        </p:txBody>
      </p:sp>
      <p:sp>
        <p:nvSpPr>
          <p:cNvPr id="18464" name="Text Box 39"/>
          <p:cNvSpPr txBox="1">
            <a:spLocks noChangeArrowheads="1"/>
          </p:cNvSpPr>
          <p:nvPr/>
        </p:nvSpPr>
        <p:spPr bwMode="auto">
          <a:xfrm>
            <a:off x="722313" y="1220788"/>
            <a:ext cx="701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800" b="1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4.1.4.1  </a:t>
            </a:r>
            <a:r>
              <a:rPr lang="en-US" altLang="zh-CN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C/S </a:t>
            </a:r>
            <a:r>
              <a:rPr lang="zh-CN" altLang="en-US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工作建立过程</a:t>
            </a:r>
          </a:p>
        </p:txBody>
      </p:sp>
      <p:sp>
        <p:nvSpPr>
          <p:cNvPr id="40" name="Text Box 40"/>
          <p:cNvSpPr txBox="1">
            <a:spLocks noChangeArrowheads="1"/>
          </p:cNvSpPr>
          <p:nvPr/>
        </p:nvSpPr>
        <p:spPr bwMode="auto">
          <a:xfrm>
            <a:off x="755650" y="5919788"/>
            <a:ext cx="79184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2400" b="1">
                <a:solidFill>
                  <a:srgbClr val="990000"/>
                </a:solidFill>
                <a:latin typeface="Times New Roman" panose="02020603050405020304" pitchFamily="18" charset="0"/>
              </a:rPr>
              <a:t>发起连接请求为客户，响应请求的为服务器。请求、应答、数据交互都需要</a:t>
            </a:r>
            <a:r>
              <a:rPr lang="en-US" altLang="zh-CN" sz="2400" b="1">
                <a:solidFill>
                  <a:srgbClr val="990000"/>
                </a:solidFill>
                <a:latin typeface="Times New Roman" panose="02020603050405020304" pitchFamily="18" charset="0"/>
              </a:rPr>
              <a:t>TCP/IP</a:t>
            </a:r>
            <a:r>
              <a:rPr lang="zh-CN" altLang="en-US" sz="2400" b="1">
                <a:solidFill>
                  <a:srgbClr val="990000"/>
                </a:solidFill>
                <a:latin typeface="Times New Roman" panose="02020603050405020304" pitchFamily="18" charset="0"/>
              </a:rPr>
              <a:t>系统支持。</a:t>
            </a:r>
          </a:p>
        </p:txBody>
      </p:sp>
      <p:grpSp>
        <p:nvGrpSpPr>
          <p:cNvPr id="41" name="Group 41"/>
          <p:cNvGrpSpPr>
            <a:grpSpLocks/>
          </p:cNvGrpSpPr>
          <p:nvPr/>
        </p:nvGrpSpPr>
        <p:grpSpPr bwMode="auto">
          <a:xfrm>
            <a:off x="2667000" y="3535363"/>
            <a:ext cx="3776663" cy="939800"/>
            <a:chOff x="0" y="0"/>
            <a:chExt cx="1424" cy="566"/>
          </a:xfrm>
        </p:grpSpPr>
        <p:sp>
          <p:nvSpPr>
            <p:cNvPr id="18474" name="Line 42"/>
            <p:cNvSpPr>
              <a:spLocks noChangeShapeType="1"/>
            </p:cNvSpPr>
            <p:nvPr/>
          </p:nvSpPr>
          <p:spPr bwMode="auto">
            <a:xfrm>
              <a:off x="0" y="0"/>
              <a:ext cx="96" cy="240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475" name="Text Box 43"/>
            <p:cNvSpPr txBox="1">
              <a:spLocks noChangeArrowheads="1"/>
            </p:cNvSpPr>
            <p:nvPr/>
          </p:nvSpPr>
          <p:spPr bwMode="auto">
            <a:xfrm>
              <a:off x="0" y="321"/>
              <a:ext cx="1424" cy="245"/>
            </a:xfrm>
            <a:prstGeom prst="rect">
              <a:avLst/>
            </a:prstGeom>
            <a:noFill/>
            <a:ln w="9525">
              <a:solidFill>
                <a:srgbClr val="FF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2000" b="1">
                  <a:solidFill>
                    <a:srgbClr val="33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C/S</a:t>
              </a:r>
              <a:r>
                <a:rPr lang="zh-CN" altLang="en-US" sz="2000" b="1">
                  <a:solidFill>
                    <a:srgbClr val="33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都需要</a:t>
              </a:r>
              <a:r>
                <a:rPr lang="en-US" altLang="zh-CN" sz="2000" b="1">
                  <a:solidFill>
                    <a:srgbClr val="33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TCP/IP</a:t>
              </a:r>
              <a:r>
                <a:rPr lang="zh-CN" altLang="en-US" sz="2000" b="1">
                  <a:solidFill>
                    <a:srgbClr val="33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系统支持</a:t>
              </a:r>
              <a:endParaRPr lang="zh-CN" altLang="en-US" sz="2000" b="1">
                <a:solidFill>
                  <a:srgbClr val="3333CC"/>
                </a:solidFill>
                <a:ea typeface="黑体" panose="02010609060101010101" pitchFamily="49" charset="-122"/>
              </a:endParaRPr>
            </a:p>
          </p:txBody>
        </p:sp>
      </p:grpSp>
      <p:sp>
        <p:nvSpPr>
          <p:cNvPr id="18467" name="Text Box 44"/>
          <p:cNvSpPr txBox="1">
            <a:spLocks noChangeArrowheads="1"/>
          </p:cNvSpPr>
          <p:nvPr/>
        </p:nvSpPr>
        <p:spPr bwMode="auto">
          <a:xfrm>
            <a:off x="1295400" y="411163"/>
            <a:ext cx="7010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3200" b="1" dirty="0" smtClean="0">
                <a:latin typeface="Times New Roman" panose="02020603050405020304" pitchFamily="18" charset="0"/>
              </a:rPr>
              <a:t>4.1.4  </a:t>
            </a:r>
            <a:r>
              <a:rPr lang="en-US" altLang="zh-CN" sz="3200" b="1" dirty="0">
                <a:latin typeface="Times New Roman" panose="02020603050405020304" pitchFamily="18" charset="0"/>
              </a:rPr>
              <a:t>C/S </a:t>
            </a:r>
            <a:r>
              <a:rPr lang="zh-CN" altLang="en-US" sz="3200" b="1" dirty="0">
                <a:latin typeface="Times New Roman" panose="02020603050405020304" pitchFamily="18" charset="0"/>
              </a:rPr>
              <a:t>工作过程和并发</a:t>
            </a:r>
          </a:p>
        </p:txBody>
      </p:sp>
      <p:sp>
        <p:nvSpPr>
          <p:cNvPr id="45" name="Line 45"/>
          <p:cNvSpPr>
            <a:spLocks noChangeShapeType="1"/>
          </p:cNvSpPr>
          <p:nvPr/>
        </p:nvSpPr>
        <p:spPr bwMode="auto">
          <a:xfrm>
            <a:off x="7162800" y="3230563"/>
            <a:ext cx="0" cy="1600200"/>
          </a:xfrm>
          <a:prstGeom prst="line">
            <a:avLst/>
          </a:prstGeom>
          <a:noFill/>
          <a:ln w="38100">
            <a:solidFill>
              <a:srgbClr val="CC0000"/>
            </a:solidFill>
            <a:prstDash val="sysDot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" name="Line 46"/>
          <p:cNvSpPr>
            <a:spLocks noChangeShapeType="1"/>
          </p:cNvSpPr>
          <p:nvPr/>
        </p:nvSpPr>
        <p:spPr bwMode="auto">
          <a:xfrm flipV="1">
            <a:off x="2743200" y="5211763"/>
            <a:ext cx="3429000" cy="0"/>
          </a:xfrm>
          <a:prstGeom prst="line">
            <a:avLst/>
          </a:prstGeom>
          <a:noFill/>
          <a:ln w="38100">
            <a:solidFill>
              <a:srgbClr val="CC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7" name="Line 47"/>
          <p:cNvSpPr>
            <a:spLocks noChangeShapeType="1"/>
          </p:cNvSpPr>
          <p:nvPr/>
        </p:nvSpPr>
        <p:spPr bwMode="auto">
          <a:xfrm>
            <a:off x="1905000" y="3306763"/>
            <a:ext cx="0" cy="1600200"/>
          </a:xfrm>
          <a:prstGeom prst="line">
            <a:avLst/>
          </a:prstGeom>
          <a:noFill/>
          <a:ln w="38100">
            <a:solidFill>
              <a:srgbClr val="CC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8" name="Line 48"/>
          <p:cNvSpPr>
            <a:spLocks noChangeShapeType="1"/>
          </p:cNvSpPr>
          <p:nvPr/>
        </p:nvSpPr>
        <p:spPr bwMode="auto">
          <a:xfrm>
            <a:off x="7620000" y="3230563"/>
            <a:ext cx="0" cy="1600200"/>
          </a:xfrm>
          <a:prstGeom prst="line">
            <a:avLst/>
          </a:prstGeom>
          <a:noFill/>
          <a:ln w="38100">
            <a:solidFill>
              <a:srgbClr val="3333CC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9" name="Line 49"/>
          <p:cNvSpPr>
            <a:spLocks noChangeShapeType="1"/>
          </p:cNvSpPr>
          <p:nvPr/>
        </p:nvSpPr>
        <p:spPr bwMode="auto">
          <a:xfrm flipV="1">
            <a:off x="2819400" y="5668963"/>
            <a:ext cx="3429000" cy="0"/>
          </a:xfrm>
          <a:prstGeom prst="line">
            <a:avLst/>
          </a:prstGeom>
          <a:noFill/>
          <a:ln w="38100">
            <a:solidFill>
              <a:srgbClr val="3333CC"/>
            </a:solidFill>
            <a:prstDash val="sysDot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0" name="Line 50"/>
          <p:cNvSpPr>
            <a:spLocks noChangeShapeType="1"/>
          </p:cNvSpPr>
          <p:nvPr/>
        </p:nvSpPr>
        <p:spPr bwMode="auto">
          <a:xfrm>
            <a:off x="1524000" y="3230563"/>
            <a:ext cx="0" cy="1600200"/>
          </a:xfrm>
          <a:prstGeom prst="line">
            <a:avLst/>
          </a:prstGeom>
          <a:noFill/>
          <a:ln w="38100">
            <a:solidFill>
              <a:srgbClr val="3333CC"/>
            </a:solidFill>
            <a:prstDash val="sysDot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utoUpdateAnimBg="0"/>
      <p:bldP spid="4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358900" y="479425"/>
            <a:ext cx="701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800" b="1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4.1.4.2  </a:t>
            </a:r>
            <a:r>
              <a:rPr lang="zh-CN" altLang="en-US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服务器多重服务</a:t>
            </a:r>
            <a:r>
              <a:rPr lang="zh-CN" altLang="en-US" sz="2800" b="1" dirty="0">
                <a:latin typeface="Times New Roman" panose="02020603050405020304" pitchFamily="18" charset="0"/>
              </a:rPr>
              <a:t>：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14400" y="5257800"/>
            <a:ext cx="7315200" cy="11874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zh-CN" altLang="en-US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一台计算机可安装多服务器软件来提供多重服务，在等待的时候不占用资源，但同时响应需要系统较多资源支持。</a:t>
            </a:r>
            <a:endParaRPr lang="zh-CN" altLang="en-US" b="1"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4484688" y="3849688"/>
            <a:ext cx="6350" cy="2873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12763" y="1468438"/>
            <a:ext cx="1501775" cy="2381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446088" y="3208338"/>
            <a:ext cx="132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数据链路层</a:t>
            </a: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512763" y="3487738"/>
            <a:ext cx="150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512763" y="3127375"/>
            <a:ext cx="150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512763" y="2767013"/>
            <a:ext cx="150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512763" y="2405063"/>
            <a:ext cx="150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793750" y="357505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物理层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793750" y="247015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运输层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785813" y="2830513"/>
            <a:ext cx="869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网络层</a:t>
            </a: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1247775" y="2189163"/>
            <a:ext cx="3175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1" name="Freeform 15"/>
          <p:cNvSpPr>
            <a:spLocks/>
          </p:cNvSpPr>
          <p:nvPr/>
        </p:nvSpPr>
        <p:spPr bwMode="auto">
          <a:xfrm>
            <a:off x="1249363" y="3849688"/>
            <a:ext cx="6488112" cy="576262"/>
          </a:xfrm>
          <a:custGeom>
            <a:avLst/>
            <a:gdLst>
              <a:gd name="T0" fmla="*/ 0 w 3527"/>
              <a:gd name="T1" fmla="*/ 0 h 333"/>
              <a:gd name="T2" fmla="*/ 0 w 3527"/>
              <a:gd name="T3" fmla="*/ 2147483646 h 333"/>
              <a:gd name="T4" fmla="*/ 2147483646 w 3527"/>
              <a:gd name="T5" fmla="*/ 2147483646 h 333"/>
              <a:gd name="T6" fmla="*/ 2147483646 w 3527"/>
              <a:gd name="T7" fmla="*/ 2147483646 h 333"/>
              <a:gd name="T8" fmla="*/ 2147483646 w 3527"/>
              <a:gd name="T9" fmla="*/ 2147483646 h 333"/>
              <a:gd name="T10" fmla="*/ 2147483646 w 3527"/>
              <a:gd name="T11" fmla="*/ 2147483646 h 333"/>
              <a:gd name="T12" fmla="*/ 2147483646 w 3527"/>
              <a:gd name="T13" fmla="*/ 2147483646 h 333"/>
              <a:gd name="T14" fmla="*/ 2147483646 w 3527"/>
              <a:gd name="T15" fmla="*/ 2147483646 h 333"/>
              <a:gd name="T16" fmla="*/ 2147483646 w 3527"/>
              <a:gd name="T17" fmla="*/ 2147483646 h 333"/>
              <a:gd name="T18" fmla="*/ 2147483646 w 3527"/>
              <a:gd name="T19" fmla="*/ 2147483646 h 333"/>
              <a:gd name="T20" fmla="*/ 2147483646 w 3527"/>
              <a:gd name="T21" fmla="*/ 2147483646 h 333"/>
              <a:gd name="T22" fmla="*/ 2147483646 w 3527"/>
              <a:gd name="T23" fmla="*/ 0 h 33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527" h="333">
                <a:moveTo>
                  <a:pt x="0" y="0"/>
                </a:moveTo>
                <a:lnTo>
                  <a:pt x="0" y="129"/>
                </a:lnTo>
                <a:lnTo>
                  <a:pt x="14" y="192"/>
                </a:lnTo>
                <a:lnTo>
                  <a:pt x="50" y="270"/>
                </a:lnTo>
                <a:lnTo>
                  <a:pt x="122" y="318"/>
                </a:lnTo>
                <a:lnTo>
                  <a:pt x="177" y="330"/>
                </a:lnTo>
                <a:lnTo>
                  <a:pt x="3360" y="333"/>
                </a:lnTo>
                <a:lnTo>
                  <a:pt x="3422" y="318"/>
                </a:lnTo>
                <a:lnTo>
                  <a:pt x="3482" y="282"/>
                </a:lnTo>
                <a:lnTo>
                  <a:pt x="3512" y="234"/>
                </a:lnTo>
                <a:lnTo>
                  <a:pt x="3524" y="162"/>
                </a:lnTo>
                <a:lnTo>
                  <a:pt x="3527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6959600" y="1468438"/>
            <a:ext cx="1500188" cy="2381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892925" y="3208338"/>
            <a:ext cx="132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数据链路层</a:t>
            </a: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6959600" y="3487738"/>
            <a:ext cx="150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6959600" y="3127375"/>
            <a:ext cx="150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6959600" y="2767013"/>
            <a:ext cx="150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6959600" y="2405063"/>
            <a:ext cx="150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7239000" y="3505200"/>
            <a:ext cx="12207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物理层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7239000" y="247015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运输层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7231063" y="2830513"/>
            <a:ext cx="869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网络层</a:t>
            </a:r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7735888" y="2230438"/>
            <a:ext cx="3175" cy="174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2" name="Oval 26"/>
          <p:cNvSpPr>
            <a:spLocks noChangeArrowheads="1"/>
          </p:cNvSpPr>
          <p:nvPr/>
        </p:nvSpPr>
        <p:spPr bwMode="auto">
          <a:xfrm>
            <a:off x="7091363" y="1828800"/>
            <a:ext cx="1236662" cy="433388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3073400" y="1468438"/>
            <a:ext cx="2914650" cy="2381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3692525" y="3208338"/>
            <a:ext cx="132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数据链路层</a:t>
            </a:r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>
            <a:off x="3073400" y="3487738"/>
            <a:ext cx="2914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>
            <a:off x="3073400" y="3127375"/>
            <a:ext cx="2914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>
            <a:off x="3073400" y="2767013"/>
            <a:ext cx="2914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>
            <a:off x="3073400" y="2405063"/>
            <a:ext cx="2914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4038600" y="357505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物理层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4038600" y="247015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运输层</a:t>
            </a:r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4030663" y="2830513"/>
            <a:ext cx="869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网络层</a:t>
            </a:r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>
            <a:off x="3824288" y="2306638"/>
            <a:ext cx="1587" cy="107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93" name="Oval 37"/>
          <p:cNvSpPr>
            <a:spLocks noChangeArrowheads="1"/>
          </p:cNvSpPr>
          <p:nvPr/>
        </p:nvSpPr>
        <p:spPr bwMode="auto">
          <a:xfrm>
            <a:off x="3076575" y="1755775"/>
            <a:ext cx="1512888" cy="619125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>
            <a:off x="5235575" y="2297113"/>
            <a:ext cx="1588" cy="107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95" name="Oval 39"/>
          <p:cNvSpPr>
            <a:spLocks noChangeArrowheads="1"/>
          </p:cNvSpPr>
          <p:nvPr/>
        </p:nvSpPr>
        <p:spPr bwMode="auto">
          <a:xfrm>
            <a:off x="4587875" y="1755775"/>
            <a:ext cx="1373188" cy="619125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 flipV="1">
            <a:off x="5811838" y="2030413"/>
            <a:ext cx="1497012" cy="14287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97" name="Oval 41"/>
          <p:cNvSpPr>
            <a:spLocks noChangeArrowheads="1"/>
          </p:cNvSpPr>
          <p:nvPr/>
        </p:nvSpPr>
        <p:spPr bwMode="auto">
          <a:xfrm>
            <a:off x="644525" y="1828800"/>
            <a:ext cx="1238250" cy="433388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  <p:sp>
        <p:nvSpPr>
          <p:cNvPr id="19498" name="Text Box 42"/>
          <p:cNvSpPr txBox="1">
            <a:spLocks noChangeArrowheads="1"/>
          </p:cNvSpPr>
          <p:nvPr/>
        </p:nvSpPr>
        <p:spPr bwMode="auto">
          <a:xfrm>
            <a:off x="3994150" y="1560513"/>
            <a:ext cx="869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应用层</a:t>
            </a:r>
          </a:p>
        </p:txBody>
      </p:sp>
      <p:sp>
        <p:nvSpPr>
          <p:cNvPr id="19499" name="Text Box 43"/>
          <p:cNvSpPr txBox="1">
            <a:spLocks noChangeArrowheads="1"/>
          </p:cNvSpPr>
          <p:nvPr/>
        </p:nvSpPr>
        <p:spPr bwMode="auto">
          <a:xfrm>
            <a:off x="785813" y="1573213"/>
            <a:ext cx="869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应用层</a:t>
            </a:r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>
            <a:off x="7215188" y="1584325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应用层</a:t>
            </a: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733425" y="113665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计算机</a:t>
            </a:r>
            <a:r>
              <a:rPr lang="en-US" altLang="zh-CN" sz="1800" b="1">
                <a:ea typeface="黑体" panose="02010609060101010101" pitchFamily="49" charset="-122"/>
              </a:rPr>
              <a:t>A</a:t>
            </a: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7188200" y="113665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计算机</a:t>
            </a:r>
            <a:r>
              <a:rPr lang="en-US" altLang="zh-CN" sz="1800" b="1">
                <a:ea typeface="黑体" panose="02010609060101010101" pitchFamily="49" charset="-122"/>
              </a:rPr>
              <a:t>B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3927475" y="113665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计算机</a:t>
            </a:r>
            <a:r>
              <a:rPr lang="en-US" altLang="zh-CN" sz="1800" b="1">
                <a:ea typeface="黑体" panose="02010609060101010101" pitchFamily="49" charset="-122"/>
              </a:rPr>
              <a:t>C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903288" y="1901825"/>
            <a:ext cx="75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客户</a:t>
            </a:r>
            <a:r>
              <a:rPr lang="en-US" altLang="zh-CN" sz="180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3403600" y="1952625"/>
            <a:ext cx="8699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服务器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1800" b="1">
                <a:ea typeface="黑体" panose="02010609060101010101" pitchFamily="49" charset="-122"/>
              </a:rPr>
              <a:t>1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4851400" y="1952625"/>
            <a:ext cx="8699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服务器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1800" b="1">
                <a:ea typeface="黑体" panose="02010609060101010101" pitchFamily="49" charset="-122"/>
              </a:rPr>
              <a:t>2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7304088" y="1901825"/>
            <a:ext cx="768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客户</a:t>
            </a:r>
            <a:r>
              <a:rPr lang="en-US" altLang="zh-CN" sz="1800">
                <a:solidFill>
                  <a:srgbClr val="3333CC"/>
                </a:solidFill>
                <a:ea typeface="黑体" panose="02010609060101010101" pitchFamily="49" charset="-122"/>
              </a:rPr>
              <a:t>2</a:t>
            </a:r>
          </a:p>
        </p:txBody>
      </p:sp>
      <p:graphicFrame>
        <p:nvGraphicFramePr>
          <p:cNvPr id="19508" name="Object 52"/>
          <p:cNvGraphicFramePr>
            <a:graphicFrameLocks noChangeAspect="1"/>
          </p:cNvGraphicFramePr>
          <p:nvPr/>
        </p:nvGraphicFramePr>
        <p:xfrm>
          <a:off x="2960688" y="3957638"/>
          <a:ext cx="2919412" cy="114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r:id="rId3" imgW="1687068" imgH="964692" progId="">
                  <p:embed/>
                </p:oleObj>
              </mc:Choice>
              <mc:Fallback>
                <p:oleObj r:id="rId3" imgW="1687068" imgH="964692" progId="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688" y="3957638"/>
                        <a:ext cx="2919412" cy="1144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25400" dir="54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3776663" y="445135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solidFill>
                  <a:schemeClr val="bg2"/>
                </a:solidFill>
                <a:latin typeface="Bookman Old Style" panose="02050604050505020204" pitchFamily="18" charset="0"/>
                <a:ea typeface="黑体" panose="02010609060101010101" pitchFamily="49" charset="-122"/>
              </a:rPr>
              <a:t>因特网</a:t>
            </a:r>
          </a:p>
        </p:txBody>
      </p:sp>
      <p:sp>
        <p:nvSpPr>
          <p:cNvPr id="19510" name="Line 54"/>
          <p:cNvSpPr>
            <a:spLocks noChangeShapeType="1"/>
          </p:cNvSpPr>
          <p:nvPr/>
        </p:nvSpPr>
        <p:spPr bwMode="auto">
          <a:xfrm>
            <a:off x="1804988" y="2044700"/>
            <a:ext cx="1323975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/>
          <p:cNvSpPr>
            <a:spLocks noChangeShapeType="1"/>
          </p:cNvSpPr>
          <p:nvPr/>
        </p:nvSpPr>
        <p:spPr bwMode="auto">
          <a:xfrm>
            <a:off x="4572000" y="4116388"/>
            <a:ext cx="6350" cy="3159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600075" y="1506538"/>
            <a:ext cx="1501775" cy="26098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33400" y="3413125"/>
            <a:ext cx="1327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数据链路层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600075" y="3719513"/>
            <a:ext cx="15017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600075" y="3325813"/>
            <a:ext cx="15017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600075" y="2930525"/>
            <a:ext cx="1501775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600075" y="2533650"/>
            <a:ext cx="1501775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881063" y="381635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物理层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881063" y="2605088"/>
            <a:ext cx="869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运输层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873125" y="3000375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网络层</a:t>
            </a:r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1335088" y="2297113"/>
            <a:ext cx="3175" cy="2365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93" name="Freeform 13"/>
          <p:cNvSpPr>
            <a:spLocks/>
          </p:cNvSpPr>
          <p:nvPr/>
        </p:nvSpPr>
        <p:spPr bwMode="auto">
          <a:xfrm>
            <a:off x="1336675" y="4116388"/>
            <a:ext cx="6435725" cy="458787"/>
          </a:xfrm>
          <a:custGeom>
            <a:avLst/>
            <a:gdLst>
              <a:gd name="T0" fmla="*/ 0 w 3527"/>
              <a:gd name="T1" fmla="*/ 0 h 333"/>
              <a:gd name="T2" fmla="*/ 0 w 3527"/>
              <a:gd name="T3" fmla="*/ 2147483646 h 333"/>
              <a:gd name="T4" fmla="*/ 2147483646 w 3527"/>
              <a:gd name="T5" fmla="*/ 2147483646 h 333"/>
              <a:gd name="T6" fmla="*/ 2147483646 w 3527"/>
              <a:gd name="T7" fmla="*/ 2147483646 h 333"/>
              <a:gd name="T8" fmla="*/ 2147483646 w 3527"/>
              <a:gd name="T9" fmla="*/ 2147483646 h 333"/>
              <a:gd name="T10" fmla="*/ 2147483646 w 3527"/>
              <a:gd name="T11" fmla="*/ 2147483646 h 333"/>
              <a:gd name="T12" fmla="*/ 2147483646 w 3527"/>
              <a:gd name="T13" fmla="*/ 2147483646 h 333"/>
              <a:gd name="T14" fmla="*/ 2147483646 w 3527"/>
              <a:gd name="T15" fmla="*/ 2147483646 h 333"/>
              <a:gd name="T16" fmla="*/ 2147483646 w 3527"/>
              <a:gd name="T17" fmla="*/ 2147483646 h 333"/>
              <a:gd name="T18" fmla="*/ 2147483646 w 3527"/>
              <a:gd name="T19" fmla="*/ 2147483646 h 333"/>
              <a:gd name="T20" fmla="*/ 2147483646 w 3527"/>
              <a:gd name="T21" fmla="*/ 2147483646 h 333"/>
              <a:gd name="T22" fmla="*/ 2147483646 w 3527"/>
              <a:gd name="T23" fmla="*/ 0 h 33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527" h="333">
                <a:moveTo>
                  <a:pt x="0" y="0"/>
                </a:moveTo>
                <a:lnTo>
                  <a:pt x="0" y="129"/>
                </a:lnTo>
                <a:lnTo>
                  <a:pt x="14" y="192"/>
                </a:lnTo>
                <a:lnTo>
                  <a:pt x="50" y="270"/>
                </a:lnTo>
                <a:lnTo>
                  <a:pt x="122" y="318"/>
                </a:lnTo>
                <a:lnTo>
                  <a:pt x="177" y="330"/>
                </a:lnTo>
                <a:lnTo>
                  <a:pt x="3360" y="333"/>
                </a:lnTo>
                <a:lnTo>
                  <a:pt x="3422" y="318"/>
                </a:lnTo>
                <a:lnTo>
                  <a:pt x="3482" y="282"/>
                </a:lnTo>
                <a:lnTo>
                  <a:pt x="3512" y="234"/>
                </a:lnTo>
                <a:lnTo>
                  <a:pt x="3524" y="162"/>
                </a:lnTo>
                <a:lnTo>
                  <a:pt x="3527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7046913" y="1506538"/>
            <a:ext cx="1500187" cy="26098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6980238" y="3413125"/>
            <a:ext cx="1327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数据链路层</a:t>
            </a:r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7046913" y="3719513"/>
            <a:ext cx="15001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7046913" y="3325813"/>
            <a:ext cx="15001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7046913" y="2930525"/>
            <a:ext cx="150018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>
            <a:off x="7046913" y="2533650"/>
            <a:ext cx="150018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7326313" y="3738563"/>
            <a:ext cx="12207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物理层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7326313" y="2605088"/>
            <a:ext cx="869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运输层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7318375" y="3000375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网络层</a:t>
            </a:r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>
            <a:off x="7823200" y="2341563"/>
            <a:ext cx="3175" cy="1920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04" name="Rectangle 24"/>
          <p:cNvSpPr>
            <a:spLocks noChangeArrowheads="1"/>
          </p:cNvSpPr>
          <p:nvPr/>
        </p:nvSpPr>
        <p:spPr bwMode="auto">
          <a:xfrm>
            <a:off x="3160713" y="1506538"/>
            <a:ext cx="2914650" cy="26098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3779838" y="3413125"/>
            <a:ext cx="1327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数据链路层</a:t>
            </a:r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>
            <a:off x="3160713" y="3719513"/>
            <a:ext cx="29146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07" name="Line 27"/>
          <p:cNvSpPr>
            <a:spLocks noChangeShapeType="1"/>
          </p:cNvSpPr>
          <p:nvPr/>
        </p:nvSpPr>
        <p:spPr bwMode="auto">
          <a:xfrm>
            <a:off x="3160713" y="3325813"/>
            <a:ext cx="29146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3160713" y="2930525"/>
            <a:ext cx="29146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09" name="Line 29"/>
          <p:cNvSpPr>
            <a:spLocks noChangeShapeType="1"/>
          </p:cNvSpPr>
          <p:nvPr/>
        </p:nvSpPr>
        <p:spPr bwMode="auto">
          <a:xfrm>
            <a:off x="3160713" y="2533650"/>
            <a:ext cx="29146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4125913" y="381635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物理层</a:t>
            </a: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4125913" y="2605088"/>
            <a:ext cx="869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运输层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4117975" y="3000375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网络层</a:t>
            </a:r>
          </a:p>
        </p:txBody>
      </p:sp>
      <p:sp>
        <p:nvSpPr>
          <p:cNvPr id="20513" name="Line 33"/>
          <p:cNvSpPr>
            <a:spLocks noChangeShapeType="1"/>
          </p:cNvSpPr>
          <p:nvPr/>
        </p:nvSpPr>
        <p:spPr bwMode="auto">
          <a:xfrm>
            <a:off x="3911600" y="2425700"/>
            <a:ext cx="1588" cy="117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14" name="Oval 34"/>
          <p:cNvSpPr>
            <a:spLocks noChangeArrowheads="1"/>
          </p:cNvSpPr>
          <p:nvPr/>
        </p:nvSpPr>
        <p:spPr bwMode="auto">
          <a:xfrm>
            <a:off x="3163888" y="1822450"/>
            <a:ext cx="1512887" cy="677863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600">
              <a:latin typeface="Times New Roman" panose="02020603050405020304" pitchFamily="18" charset="0"/>
            </a:endParaRPr>
          </a:p>
        </p:txBody>
      </p:sp>
      <p:sp>
        <p:nvSpPr>
          <p:cNvPr id="20515" name="Oval 35"/>
          <p:cNvSpPr>
            <a:spLocks noChangeArrowheads="1"/>
          </p:cNvSpPr>
          <p:nvPr/>
        </p:nvSpPr>
        <p:spPr bwMode="auto">
          <a:xfrm>
            <a:off x="731838" y="1901825"/>
            <a:ext cx="1238250" cy="474663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4114800" y="1527175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应用层</a:t>
            </a: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914400" y="1527175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应用层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7315200" y="1527175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应用层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820738" y="114300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计算机</a:t>
            </a:r>
            <a:r>
              <a:rPr lang="en-US" altLang="zh-CN" sz="1800" b="1">
                <a:ea typeface="黑体" panose="02010609060101010101" pitchFamily="49" charset="-122"/>
              </a:rPr>
              <a:t>A</a:t>
            </a: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7275513" y="114300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计算机</a:t>
            </a:r>
            <a:r>
              <a:rPr lang="en-US" altLang="zh-CN" sz="1800" b="1">
                <a:ea typeface="黑体" panose="02010609060101010101" pitchFamily="49" charset="-122"/>
              </a:rPr>
              <a:t>B</a:t>
            </a:r>
          </a:p>
        </p:txBody>
      </p:sp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4014788" y="114300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计算机</a:t>
            </a:r>
            <a:r>
              <a:rPr lang="en-US" altLang="zh-CN" sz="1800" b="1">
                <a:ea typeface="黑体" panose="02010609060101010101" pitchFamily="49" charset="-122"/>
              </a:rPr>
              <a:t>C</a:t>
            </a:r>
          </a:p>
        </p:txBody>
      </p:sp>
      <p:sp>
        <p:nvSpPr>
          <p:cNvPr id="20522" name="Text Box 42"/>
          <p:cNvSpPr txBox="1">
            <a:spLocks noChangeArrowheads="1"/>
          </p:cNvSpPr>
          <p:nvPr/>
        </p:nvSpPr>
        <p:spPr bwMode="auto">
          <a:xfrm>
            <a:off x="990600" y="1908175"/>
            <a:ext cx="75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客户</a:t>
            </a:r>
            <a:r>
              <a:rPr lang="en-US" altLang="zh-CN" sz="180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</a:p>
        </p:txBody>
      </p:sp>
      <p:sp>
        <p:nvSpPr>
          <p:cNvPr id="20523" name="Text Box 43"/>
          <p:cNvSpPr txBox="1">
            <a:spLocks noChangeArrowheads="1"/>
          </p:cNvSpPr>
          <p:nvPr/>
        </p:nvSpPr>
        <p:spPr bwMode="auto">
          <a:xfrm>
            <a:off x="3503613" y="1984375"/>
            <a:ext cx="87471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800" b="1">
                <a:latin typeface="黑体" panose="02010609060101010101" pitchFamily="49" charset="-122"/>
                <a:ea typeface="黑体" panose="02010609060101010101" pitchFamily="49" charset="-122"/>
              </a:rPr>
              <a:t>服务器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1800" b="1">
                <a:ea typeface="黑体" panose="02010609060101010101" pitchFamily="49" charset="-122"/>
              </a:rPr>
              <a:t>1</a:t>
            </a:r>
          </a:p>
        </p:txBody>
      </p:sp>
      <p:graphicFrame>
        <p:nvGraphicFramePr>
          <p:cNvPr id="20524" name="Object 44"/>
          <p:cNvGraphicFramePr>
            <a:graphicFrameLocks noChangeAspect="1"/>
          </p:cNvGraphicFramePr>
          <p:nvPr/>
        </p:nvGraphicFramePr>
        <p:xfrm>
          <a:off x="3048000" y="4235450"/>
          <a:ext cx="2919413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9" r:id="rId3" imgW="1687068" imgH="964692" progId="">
                  <p:embed/>
                </p:oleObj>
              </mc:Choice>
              <mc:Fallback>
                <p:oleObj r:id="rId3" imgW="1687068" imgH="964692" progId="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235450"/>
                        <a:ext cx="2919413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25400" dir="54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5" name="Text Box 45"/>
          <p:cNvSpPr txBox="1">
            <a:spLocks noChangeArrowheads="1"/>
          </p:cNvSpPr>
          <p:nvPr/>
        </p:nvSpPr>
        <p:spPr bwMode="auto">
          <a:xfrm>
            <a:off x="3995738" y="4422775"/>
            <a:ext cx="1439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Bookman Old Style" panose="02050604050505020204" pitchFamily="18" charset="0"/>
                <a:ea typeface="黑体" panose="02010609060101010101" pitchFamily="49" charset="-122"/>
              </a:rPr>
              <a:t>因特网</a:t>
            </a:r>
          </a:p>
        </p:txBody>
      </p:sp>
      <p:sp>
        <p:nvSpPr>
          <p:cNvPr id="20526" name="Line 46"/>
          <p:cNvSpPr>
            <a:spLocks noChangeShapeType="1"/>
          </p:cNvSpPr>
          <p:nvPr/>
        </p:nvSpPr>
        <p:spPr bwMode="auto">
          <a:xfrm>
            <a:off x="1892300" y="2138363"/>
            <a:ext cx="1323975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" name="Line 47"/>
          <p:cNvSpPr>
            <a:spLocks noChangeShapeType="1"/>
          </p:cNvSpPr>
          <p:nvPr/>
        </p:nvSpPr>
        <p:spPr bwMode="auto">
          <a:xfrm flipV="1">
            <a:off x="5943600" y="2133600"/>
            <a:ext cx="1295400" cy="1587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48" name="Group 48"/>
          <p:cNvGrpSpPr>
            <a:grpSpLocks/>
          </p:cNvGrpSpPr>
          <p:nvPr/>
        </p:nvGrpSpPr>
        <p:grpSpPr bwMode="auto">
          <a:xfrm>
            <a:off x="7239000" y="1905000"/>
            <a:ext cx="1236663" cy="474663"/>
            <a:chOff x="0" y="0"/>
            <a:chExt cx="779" cy="299"/>
          </a:xfrm>
        </p:grpSpPr>
        <p:sp>
          <p:nvSpPr>
            <p:cNvPr id="20534" name="Oval 49"/>
            <p:cNvSpPr>
              <a:spLocks noChangeArrowheads="1"/>
            </p:cNvSpPr>
            <p:nvPr/>
          </p:nvSpPr>
          <p:spPr bwMode="auto">
            <a:xfrm>
              <a:off x="0" y="0"/>
              <a:ext cx="779" cy="299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20535" name="Text Box 50"/>
            <p:cNvSpPr txBox="1">
              <a:spLocks noChangeArrowheads="1"/>
            </p:cNvSpPr>
            <p:nvPr/>
          </p:nvSpPr>
          <p:spPr bwMode="auto">
            <a:xfrm>
              <a:off x="134" y="52"/>
              <a:ext cx="4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1800">
                  <a:solidFill>
                    <a:srgbClr val="33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客户</a:t>
              </a:r>
              <a:r>
                <a:rPr lang="en-US" altLang="zh-CN" sz="1800">
                  <a:solidFill>
                    <a:srgbClr val="3333CC"/>
                  </a:solidFill>
                  <a:ea typeface="黑体" panose="02010609060101010101" pitchFamily="49" charset="-122"/>
                </a:rPr>
                <a:t>2</a:t>
              </a:r>
            </a:p>
          </p:txBody>
        </p:sp>
      </p:grpSp>
      <p:sp>
        <p:nvSpPr>
          <p:cNvPr id="20529" name="Text Box 51"/>
          <p:cNvSpPr txBox="1">
            <a:spLocks noChangeArrowheads="1"/>
          </p:cNvSpPr>
          <p:nvPr/>
        </p:nvSpPr>
        <p:spPr bwMode="auto">
          <a:xfrm>
            <a:off x="1292225" y="490538"/>
            <a:ext cx="701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800" b="1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4.1.4.3  </a:t>
            </a:r>
            <a:r>
              <a:rPr lang="zh-CN" altLang="en-US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服务器并发：</a:t>
            </a:r>
          </a:p>
        </p:txBody>
      </p:sp>
      <p:grpSp>
        <p:nvGrpSpPr>
          <p:cNvPr id="52" name="Group 52"/>
          <p:cNvGrpSpPr>
            <a:grpSpLocks/>
          </p:cNvGrpSpPr>
          <p:nvPr/>
        </p:nvGrpSpPr>
        <p:grpSpPr bwMode="auto">
          <a:xfrm>
            <a:off x="4648200" y="1828800"/>
            <a:ext cx="1373188" cy="677863"/>
            <a:chOff x="0" y="0"/>
            <a:chExt cx="865" cy="427"/>
          </a:xfrm>
        </p:grpSpPr>
        <p:sp>
          <p:nvSpPr>
            <p:cNvPr id="20532" name="Oval 53"/>
            <p:cNvSpPr>
              <a:spLocks noChangeArrowheads="1"/>
            </p:cNvSpPr>
            <p:nvPr/>
          </p:nvSpPr>
          <p:spPr bwMode="auto">
            <a:xfrm>
              <a:off x="0" y="0"/>
              <a:ext cx="865" cy="427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1600">
                <a:solidFill>
                  <a:srgbClr val="3333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33" name="Text Box 54"/>
            <p:cNvSpPr txBox="1">
              <a:spLocks noChangeArrowheads="1"/>
            </p:cNvSpPr>
            <p:nvPr/>
          </p:nvSpPr>
          <p:spPr bwMode="auto">
            <a:xfrm>
              <a:off x="167" y="87"/>
              <a:ext cx="551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1800" b="1">
                  <a:solidFill>
                    <a:srgbClr val="33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服务器</a:t>
              </a:r>
            </a:p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1800" b="1">
                  <a:solidFill>
                    <a:srgbClr val="3333CC"/>
                  </a:solidFill>
                  <a:ea typeface="黑体" panose="02010609060101010101" pitchFamily="49" charset="-122"/>
                </a:rPr>
                <a:t>1*</a:t>
              </a:r>
              <a:r>
                <a:rPr lang="zh-CN" altLang="en-US" sz="1800" b="1">
                  <a:solidFill>
                    <a:srgbClr val="3333CC"/>
                  </a:solidFill>
                  <a:ea typeface="黑体" panose="02010609060101010101" pitchFamily="49" charset="-122"/>
                </a:rPr>
                <a:t>副本</a:t>
              </a:r>
            </a:p>
          </p:txBody>
        </p:sp>
      </p:grp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685800" y="5029200"/>
            <a:ext cx="7924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一个服务器同时响应多个请求，即服务器</a:t>
            </a:r>
            <a:r>
              <a:rPr lang="zh-CN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并发执行</a:t>
            </a:r>
            <a:r>
              <a:rPr lang="zh-CN" altLang="en-US" sz="2400" b="1">
                <a:latin typeface="Times New Roman" panose="02020603050405020304" pitchFamily="18" charset="0"/>
              </a:rPr>
              <a:t>是基本的，而不是逐个响应。一个服务器软件包括：接收请求、处理单个请求和生成新线程三部分；当请求到达时，服务器将它交给一个控制线程（副本），和已有线程并发。</a:t>
            </a:r>
            <a:endParaRPr lang="zh-CN" altLang="en-US" sz="2400" b="1"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276350" y="560388"/>
            <a:ext cx="701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800" b="1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4.1.4.4  </a:t>
            </a:r>
            <a:r>
              <a:rPr lang="zh-CN" altLang="en-US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复杂的</a:t>
            </a:r>
            <a:r>
              <a:rPr lang="en-US" altLang="zh-CN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C/S</a:t>
            </a:r>
            <a:r>
              <a:rPr lang="zh-CN" altLang="en-US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交互：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755650" y="1270000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实际大型网络应用</a:t>
            </a:r>
            <a:r>
              <a:rPr lang="en-US" altLang="zh-CN" sz="2400" b="1">
                <a:latin typeface="Times New Roman" panose="02020603050405020304" pitchFamily="18" charset="0"/>
              </a:rPr>
              <a:t>S</a:t>
            </a:r>
            <a:r>
              <a:rPr lang="zh-CN" altLang="en-US" sz="2400" b="1">
                <a:latin typeface="Times New Roman" panose="02020603050405020304" pitchFamily="18" charset="0"/>
              </a:rPr>
              <a:t>软件系统中，</a:t>
            </a:r>
            <a:r>
              <a:rPr lang="en-US" altLang="zh-CN" sz="2400" b="1">
                <a:latin typeface="Times New Roman" panose="02020603050405020304" pitchFamily="18" charset="0"/>
              </a:rPr>
              <a:t>C/S</a:t>
            </a:r>
            <a:r>
              <a:rPr lang="zh-CN" altLang="en-US" sz="2400" b="1">
                <a:latin typeface="Times New Roman" panose="02020603050405020304" pitchFamily="18" charset="0"/>
              </a:rPr>
              <a:t>的交互可能是复杂的过程。</a:t>
            </a:r>
            <a:endParaRPr lang="zh-CN" altLang="en-US" sz="2400" b="1">
              <a:latin typeface="宋体" panose="02010600030101010101" pitchFamily="2" charset="-122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55650" y="2281238"/>
            <a:ext cx="7543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2400" b="1">
                <a:latin typeface="Times New Roman" panose="02020603050405020304" pitchFamily="18" charset="0"/>
              </a:rPr>
              <a:t>1</a:t>
            </a:r>
            <a:r>
              <a:rPr lang="zh-CN" altLang="en-US" sz="2400" b="1">
                <a:latin typeface="Times New Roman" panose="02020603050405020304" pitchFamily="18" charset="0"/>
              </a:rPr>
              <a:t>、客户应用不限制访问一个服务器，客户一个应用可以成为多个不同服务器（可能在不同计算机上）的客户，要处理多个服务器通信。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55650" y="3644900"/>
            <a:ext cx="7543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2400" b="1">
                <a:latin typeface="Times New Roman" panose="02020603050405020304" pitchFamily="18" charset="0"/>
              </a:rPr>
              <a:t>2</a:t>
            </a:r>
            <a:r>
              <a:rPr lang="zh-CN" altLang="en-US" sz="2400" b="1">
                <a:latin typeface="Times New Roman" panose="02020603050405020304" pitchFamily="18" charset="0"/>
              </a:rPr>
              <a:t>、提供某种服务的服务器，同时能成为另一个服务的客户，如文件服务器在进行文件服务处理时需要记录时间，可能又要访问时间服务器。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55650" y="501332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3</a:t>
            </a:r>
            <a:r>
              <a:rPr lang="zh-CN" altLang="en-US" sz="2400" b="1" dirty="0">
                <a:latin typeface="Times New Roman" panose="02020603050405020304" pitchFamily="18" charset="0"/>
              </a:rPr>
              <a:t>、可能发生服务器的循环依懒，在两个服务器间，或多服务器之间的依懒环。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5" grpId="0" autoUpdateAnimBg="0"/>
      <p:bldP spid="6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360488" y="473075"/>
            <a:ext cx="701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3200" b="1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4.1.4.5  </a:t>
            </a:r>
            <a:r>
              <a:rPr lang="en-US" altLang="zh-CN" sz="32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C/S</a:t>
            </a:r>
            <a:r>
              <a:rPr lang="zh-CN" altLang="en-US" sz="32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常用部署：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827088" y="1557338"/>
            <a:ext cx="7543800" cy="1798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en-US" altLang="zh-CN" sz="2800" b="1"/>
              <a:t>1</a:t>
            </a:r>
            <a:r>
              <a:rPr lang="zh-CN" altLang="en-US" sz="2800" b="1"/>
              <a:t>、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服务器计算机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(Server-class  Computer)</a:t>
            </a:r>
            <a:r>
              <a:rPr lang="en-US" altLang="zh-CN" sz="2800" b="1"/>
              <a:t> </a:t>
            </a:r>
            <a:r>
              <a:rPr lang="zh-CN" altLang="en-US" sz="2800" b="1"/>
              <a:t>，早期</a:t>
            </a:r>
            <a:r>
              <a:rPr lang="en-US" altLang="zh-CN" sz="2800" b="1"/>
              <a:t>C/S</a:t>
            </a:r>
            <a:r>
              <a:rPr lang="zh-CN" altLang="en-US" sz="2800" b="1"/>
              <a:t>系统，通常作为信息共享的设备部署，如文件服务器、数据库服务器；而一般将用户功能计算处理、程序界面放在客户端进行。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27088" y="3860800"/>
            <a:ext cx="75438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</a:rPr>
              <a:t>、因特网发展后，</a:t>
            </a:r>
            <a:r>
              <a:rPr lang="en-US" altLang="zh-CN" sz="2800" b="1">
                <a:latin typeface="Times New Roman" panose="02020603050405020304" pitchFamily="18" charset="0"/>
              </a:rPr>
              <a:t>Web</a:t>
            </a:r>
            <a:r>
              <a:rPr lang="zh-CN" altLang="en-US" sz="2800" b="1">
                <a:latin typeface="Times New Roman" panose="02020603050405020304" pitchFamily="18" charset="0"/>
              </a:rPr>
              <a:t>服务器也可以理解为信息共享服务，逐渐服务器成为了数据与业务（服务）功能处理中心，客户端主要成为了展现界面（或少量的辅助功能处理）。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标题 2"/>
          <p:cNvSpPr>
            <a:spLocks noGrp="1" noChangeArrowheads="1"/>
          </p:cNvSpPr>
          <p:nvPr>
            <p:ph type="ctrTitle"/>
          </p:nvPr>
        </p:nvSpPr>
        <p:spPr>
          <a:xfrm>
            <a:off x="827584" y="620688"/>
            <a:ext cx="6858000" cy="729035"/>
          </a:xfrm>
        </p:spPr>
        <p:txBody>
          <a:bodyPr/>
          <a:lstStyle/>
          <a:p>
            <a:r>
              <a:rPr lang="zh-CN" altLang="en-US" dirty="0" smtClean="0"/>
              <a:t>回顾</a:t>
            </a:r>
          </a:p>
        </p:txBody>
      </p:sp>
      <p:sp>
        <p:nvSpPr>
          <p:cNvPr id="4" name="内容占位符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1844824"/>
            <a:ext cx="6858000" cy="1655762"/>
          </a:xfrm>
        </p:spPr>
        <p:txBody>
          <a:bodyPr/>
          <a:lstStyle/>
          <a:p>
            <a:pPr algn="l"/>
            <a:r>
              <a:rPr lang="en-US" altLang="zh-CN" sz="2800" dirty="0" smtClean="0"/>
              <a:t>1.</a:t>
            </a:r>
            <a:r>
              <a:rPr lang="zh-CN" altLang="en-US" sz="2800" dirty="0" smtClean="0"/>
              <a:t>什么是</a:t>
            </a:r>
            <a:r>
              <a:rPr lang="en-US" altLang="zh-CN" sz="2800" dirty="0" smtClean="0"/>
              <a:t>C/S</a:t>
            </a:r>
            <a:r>
              <a:rPr lang="zh-CN" altLang="en-US" sz="2800" dirty="0" smtClean="0"/>
              <a:t>模式。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2.</a:t>
            </a:r>
            <a:r>
              <a:rPr lang="zh-CN" altLang="en-US" sz="2800" dirty="0" smtClean="0"/>
              <a:t>客户软件有什么特点？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3.</a:t>
            </a:r>
            <a:r>
              <a:rPr lang="zh-CN" altLang="en-US" sz="2800" dirty="0" smtClean="0"/>
              <a:t>服务器软件有什么特点？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4.</a:t>
            </a:r>
            <a:r>
              <a:rPr lang="zh-CN" altLang="en-US" sz="2800" dirty="0" smtClean="0"/>
              <a:t>什么是服务器的复用，什么是服务器的并发？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331913" y="476250"/>
            <a:ext cx="624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latin typeface="Times New Roman" panose="02020603050405020304" pitchFamily="18" charset="0"/>
              </a:rPr>
              <a:t>第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4.1</a:t>
            </a:r>
            <a:r>
              <a:rPr lang="zh-CN" altLang="en-US" sz="3200" b="1" dirty="0">
                <a:latin typeface="Times New Roman" panose="02020603050405020304" pitchFamily="18" charset="0"/>
              </a:rPr>
              <a:t>节、客户</a:t>
            </a:r>
            <a:r>
              <a:rPr lang="en-US" altLang="zh-CN" sz="3200" b="1" dirty="0">
                <a:latin typeface="Times New Roman" panose="02020603050405020304" pitchFamily="18" charset="0"/>
              </a:rPr>
              <a:t>/</a:t>
            </a:r>
            <a:r>
              <a:rPr lang="zh-CN" altLang="en-US" sz="3200" b="1" dirty="0">
                <a:latin typeface="Times New Roman" panose="02020603050405020304" pitchFamily="18" charset="0"/>
              </a:rPr>
              <a:t>服务器模式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584325" y="4973638"/>
            <a:ext cx="2987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051050" y="1989138"/>
            <a:ext cx="5619750" cy="350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3200" b="1" dirty="0" smtClean="0">
                <a:latin typeface="宋体" panose="02010600030101010101" pitchFamily="2" charset="-122"/>
              </a:rPr>
              <a:t>4.1.1 </a:t>
            </a:r>
            <a:r>
              <a:rPr lang="zh-CN" altLang="en-US" sz="3200" b="1" dirty="0">
                <a:latin typeface="宋体" panose="02010600030101010101" pitchFamily="2" charset="-122"/>
              </a:rPr>
              <a:t>因特网通信模式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3200" b="1" dirty="0" smtClean="0">
                <a:latin typeface="宋体" panose="02010600030101010101" pitchFamily="2" charset="-122"/>
              </a:rPr>
              <a:t>4.1.2 </a:t>
            </a:r>
            <a:r>
              <a:rPr lang="en-US" altLang="zh-CN" sz="3200" b="1" dirty="0">
                <a:latin typeface="宋体" panose="02010600030101010101" pitchFamily="2" charset="-122"/>
              </a:rPr>
              <a:t>C/S</a:t>
            </a:r>
            <a:r>
              <a:rPr lang="zh-CN" altLang="en-US" sz="3200" b="1" dirty="0">
                <a:latin typeface="宋体" panose="02010600030101010101" pitchFamily="2" charset="-122"/>
              </a:rPr>
              <a:t>的交互模式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3200" b="1" dirty="0" smtClean="0">
                <a:latin typeface="宋体" panose="02010600030101010101" pitchFamily="2" charset="-122"/>
              </a:rPr>
              <a:t>4.1.3 </a:t>
            </a:r>
            <a:r>
              <a:rPr lang="en-US" altLang="zh-CN" sz="3200" b="1" dirty="0">
                <a:latin typeface="宋体" panose="02010600030101010101" pitchFamily="2" charset="-122"/>
              </a:rPr>
              <a:t>C/S</a:t>
            </a:r>
            <a:r>
              <a:rPr lang="zh-CN" altLang="en-US" sz="3200" b="1" dirty="0">
                <a:latin typeface="宋体" panose="02010600030101010101" pitchFamily="2" charset="-122"/>
              </a:rPr>
              <a:t>关系与特点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3200" b="1" dirty="0" smtClean="0">
                <a:latin typeface="宋体" panose="02010600030101010101" pitchFamily="2" charset="-122"/>
              </a:rPr>
              <a:t>4.1.4 </a:t>
            </a:r>
            <a:r>
              <a:rPr lang="en-US" altLang="zh-CN" sz="3200" b="1" dirty="0">
                <a:latin typeface="宋体" panose="02010600030101010101" pitchFamily="2" charset="-122"/>
              </a:rPr>
              <a:t>C/S</a:t>
            </a:r>
            <a:r>
              <a:rPr lang="zh-CN" altLang="en-US" sz="3200" b="1" dirty="0">
                <a:latin typeface="宋体" panose="02010600030101010101" pitchFamily="2" charset="-122"/>
              </a:rPr>
              <a:t>工作过程与并发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3200" b="1" dirty="0" smtClean="0">
                <a:latin typeface="宋体" panose="02010600030101010101" pitchFamily="2" charset="-122"/>
              </a:rPr>
              <a:t>4.1.5 </a:t>
            </a:r>
            <a:r>
              <a:rPr lang="zh-CN" altLang="en-US" sz="3200" b="1" dirty="0">
                <a:latin typeface="宋体" panose="02010600030101010101" pitchFamily="2" charset="-122"/>
              </a:rPr>
              <a:t>协议端口号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2"/>
          <p:cNvSpPr>
            <a:spLocks noChangeShapeType="1"/>
          </p:cNvSpPr>
          <p:nvPr/>
        </p:nvSpPr>
        <p:spPr bwMode="auto">
          <a:xfrm>
            <a:off x="528638" y="3840163"/>
            <a:ext cx="8229600" cy="0"/>
          </a:xfrm>
          <a:prstGeom prst="line">
            <a:avLst/>
          </a:prstGeom>
          <a:noFill/>
          <a:ln w="28575">
            <a:solidFill>
              <a:srgbClr val="FF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659563" y="3860800"/>
            <a:ext cx="1733550" cy="1846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692900" y="4837113"/>
            <a:ext cx="1462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数据链路层</a:t>
            </a:r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6643688" y="5195888"/>
            <a:ext cx="17335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6643688" y="4718050"/>
            <a:ext cx="17335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6643688" y="4237038"/>
            <a:ext cx="17335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6967538" y="5310188"/>
            <a:ext cx="950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物理层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6967538" y="3844925"/>
            <a:ext cx="950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运输层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6967538" y="4365625"/>
            <a:ext cx="950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网络层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827088" y="3716338"/>
            <a:ext cx="1733550" cy="19907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885825" y="4837113"/>
            <a:ext cx="1462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数据链路层</a:t>
            </a:r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833438" y="5195888"/>
            <a:ext cx="17335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833438" y="4718050"/>
            <a:ext cx="17335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833438" y="4237038"/>
            <a:ext cx="17335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833438" y="3757613"/>
            <a:ext cx="17335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1155700" y="5310188"/>
            <a:ext cx="950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物理层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1155700" y="3844925"/>
            <a:ext cx="950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运输层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1155700" y="4365625"/>
            <a:ext cx="950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网络层</a:t>
            </a:r>
          </a:p>
        </p:txBody>
      </p:sp>
      <p:sp>
        <p:nvSpPr>
          <p:cNvPr id="24596" name="Freeform 20"/>
          <p:cNvSpPr>
            <a:spLocks/>
          </p:cNvSpPr>
          <p:nvPr/>
        </p:nvSpPr>
        <p:spPr bwMode="auto">
          <a:xfrm>
            <a:off x="1763713" y="5373688"/>
            <a:ext cx="5843587" cy="479425"/>
          </a:xfrm>
          <a:custGeom>
            <a:avLst/>
            <a:gdLst>
              <a:gd name="T0" fmla="*/ 0 w 2752"/>
              <a:gd name="T1" fmla="*/ 0 h 240"/>
              <a:gd name="T2" fmla="*/ 0 w 2752"/>
              <a:gd name="T3" fmla="*/ 2147483646 h 240"/>
              <a:gd name="T4" fmla="*/ 2147483646 w 2752"/>
              <a:gd name="T5" fmla="*/ 2147483646 h 240"/>
              <a:gd name="T6" fmla="*/ 2147483646 w 2752"/>
              <a:gd name="T7" fmla="*/ 2147483646 h 240"/>
              <a:gd name="T8" fmla="*/ 2147483646 w 2752"/>
              <a:gd name="T9" fmla="*/ 2147483646 h 240"/>
              <a:gd name="T10" fmla="*/ 2147483646 w 2752"/>
              <a:gd name="T11" fmla="*/ 2147483646 h 240"/>
              <a:gd name="T12" fmla="*/ 2147483646 w 2752"/>
              <a:gd name="T13" fmla="*/ 2147483646 h 240"/>
              <a:gd name="T14" fmla="*/ 2147483646 w 2752"/>
              <a:gd name="T15" fmla="*/ 2147483646 h 240"/>
              <a:gd name="T16" fmla="*/ 2147483646 w 2752"/>
              <a:gd name="T17" fmla="*/ 2147483646 h 240"/>
              <a:gd name="T18" fmla="*/ 2147483646 w 2752"/>
              <a:gd name="T19" fmla="*/ 2147483646 h 240"/>
              <a:gd name="T20" fmla="*/ 2147483646 w 2752"/>
              <a:gd name="T21" fmla="*/ 2147483646 h 240"/>
              <a:gd name="T22" fmla="*/ 2147483646 w 2752"/>
              <a:gd name="T23" fmla="*/ 0 h 24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752" h="240">
                <a:moveTo>
                  <a:pt x="0" y="0"/>
                </a:moveTo>
                <a:lnTo>
                  <a:pt x="0" y="92"/>
                </a:lnTo>
                <a:lnTo>
                  <a:pt x="3" y="156"/>
                </a:lnTo>
                <a:lnTo>
                  <a:pt x="30" y="213"/>
                </a:lnTo>
                <a:lnTo>
                  <a:pt x="96" y="234"/>
                </a:lnTo>
                <a:lnTo>
                  <a:pt x="138" y="236"/>
                </a:lnTo>
                <a:lnTo>
                  <a:pt x="2621" y="238"/>
                </a:lnTo>
                <a:lnTo>
                  <a:pt x="2670" y="240"/>
                </a:lnTo>
                <a:lnTo>
                  <a:pt x="2727" y="216"/>
                </a:lnTo>
                <a:lnTo>
                  <a:pt x="2748" y="159"/>
                </a:lnTo>
                <a:lnTo>
                  <a:pt x="2752" y="113"/>
                </a:lnTo>
                <a:lnTo>
                  <a:pt x="2751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4597" name="Group 21"/>
          <p:cNvGrpSpPr>
            <a:grpSpLocks/>
          </p:cNvGrpSpPr>
          <p:nvPr/>
        </p:nvGrpSpPr>
        <p:grpSpPr bwMode="auto">
          <a:xfrm>
            <a:off x="6731000" y="2924175"/>
            <a:ext cx="1425575" cy="574675"/>
            <a:chOff x="0" y="0"/>
            <a:chExt cx="898" cy="362"/>
          </a:xfrm>
        </p:grpSpPr>
        <p:sp>
          <p:nvSpPr>
            <p:cNvPr id="24612" name="Oval 22"/>
            <p:cNvSpPr>
              <a:spLocks noChangeArrowheads="1"/>
            </p:cNvSpPr>
            <p:nvPr/>
          </p:nvSpPr>
          <p:spPr bwMode="auto">
            <a:xfrm>
              <a:off x="0" y="0"/>
              <a:ext cx="898" cy="362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000" b="1">
                <a:latin typeface="Times New Roman" panose="02020603050405020304" pitchFamily="18" charset="0"/>
              </a:endParaRPr>
            </a:p>
          </p:txBody>
        </p:sp>
        <p:sp>
          <p:nvSpPr>
            <p:cNvPr id="24613" name="Text Box 23"/>
            <p:cNvSpPr txBox="1">
              <a:spLocks noChangeArrowheads="1"/>
            </p:cNvSpPr>
            <p:nvPr/>
          </p:nvSpPr>
          <p:spPr bwMode="auto">
            <a:xfrm>
              <a:off x="46" y="62"/>
              <a:ext cx="76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1800" b="1">
                  <a:solidFill>
                    <a:srgbClr val="00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r>
                <a:rPr lang="zh-CN" altLang="en-US" sz="1800" b="1">
                  <a:solidFill>
                    <a:srgbClr val="00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个服务器</a:t>
              </a:r>
            </a:p>
          </p:txBody>
        </p:sp>
      </p:grpSp>
      <p:graphicFrame>
        <p:nvGraphicFramePr>
          <p:cNvPr id="24598" name="Object 24"/>
          <p:cNvGraphicFramePr>
            <a:graphicFrameLocks noChangeAspect="1"/>
          </p:cNvGraphicFramePr>
          <p:nvPr/>
        </p:nvGraphicFramePr>
        <p:xfrm>
          <a:off x="3203575" y="4868863"/>
          <a:ext cx="2795588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7" r:id="rId3" imgW="1687068" imgH="964692" progId="">
                  <p:embed/>
                </p:oleObj>
              </mc:Choice>
              <mc:Fallback>
                <p:oleObj r:id="rId3" imgW="1687068" imgH="964692" progId="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4868863"/>
                        <a:ext cx="2795588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25400" dir="54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9" name="Text Box 25"/>
          <p:cNvSpPr txBox="1">
            <a:spLocks noChangeArrowheads="1"/>
          </p:cNvSpPr>
          <p:nvPr/>
        </p:nvSpPr>
        <p:spPr bwMode="auto">
          <a:xfrm>
            <a:off x="3922713" y="5373688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solidFill>
                  <a:schemeClr val="bg2"/>
                </a:solidFill>
                <a:latin typeface="Bookman Old Style" panose="02050604050505020204" pitchFamily="18" charset="0"/>
                <a:ea typeface="黑体" panose="02010609060101010101" pitchFamily="49" charset="-122"/>
              </a:rPr>
              <a:t>因特网</a:t>
            </a:r>
          </a:p>
        </p:txBody>
      </p:sp>
      <p:sp>
        <p:nvSpPr>
          <p:cNvPr id="24600" name="Text Box 26"/>
          <p:cNvSpPr txBox="1">
            <a:spLocks noChangeArrowheads="1"/>
          </p:cNvSpPr>
          <p:nvPr/>
        </p:nvSpPr>
        <p:spPr bwMode="auto">
          <a:xfrm>
            <a:off x="900113" y="2420938"/>
            <a:ext cx="1327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计算机</a:t>
            </a:r>
            <a:r>
              <a:rPr lang="en-US" altLang="zh-CN" sz="2000" b="1">
                <a:ea typeface="黑体" panose="02010609060101010101" pitchFamily="49" charset="-122"/>
              </a:rPr>
              <a:t>A</a:t>
            </a:r>
          </a:p>
        </p:txBody>
      </p:sp>
      <p:sp>
        <p:nvSpPr>
          <p:cNvPr id="24601" name="Text Box 27"/>
          <p:cNvSpPr txBox="1">
            <a:spLocks noChangeArrowheads="1"/>
          </p:cNvSpPr>
          <p:nvPr/>
        </p:nvSpPr>
        <p:spPr bwMode="auto">
          <a:xfrm>
            <a:off x="6659563" y="2420938"/>
            <a:ext cx="16271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计算机</a:t>
            </a:r>
            <a:r>
              <a:rPr lang="en-US" altLang="zh-CN" sz="2000" b="1">
                <a:ea typeface="黑体" panose="02010609060101010101" pitchFamily="49" charset="-122"/>
              </a:rPr>
              <a:t>B</a:t>
            </a:r>
          </a:p>
        </p:txBody>
      </p:sp>
      <p:grpSp>
        <p:nvGrpSpPr>
          <p:cNvPr id="24602" name="Group 28"/>
          <p:cNvGrpSpPr>
            <a:grpSpLocks/>
          </p:cNvGrpSpPr>
          <p:nvPr/>
        </p:nvGrpSpPr>
        <p:grpSpPr bwMode="auto">
          <a:xfrm>
            <a:off x="755650" y="2852738"/>
            <a:ext cx="1641475" cy="574675"/>
            <a:chOff x="0" y="0"/>
            <a:chExt cx="898" cy="362"/>
          </a:xfrm>
        </p:grpSpPr>
        <p:sp>
          <p:nvSpPr>
            <p:cNvPr id="24610" name="Oval 29"/>
            <p:cNvSpPr>
              <a:spLocks noChangeArrowheads="1"/>
            </p:cNvSpPr>
            <p:nvPr/>
          </p:nvSpPr>
          <p:spPr bwMode="auto">
            <a:xfrm>
              <a:off x="0" y="0"/>
              <a:ext cx="898" cy="362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000" b="1">
                <a:latin typeface="Times New Roman" panose="02020603050405020304" pitchFamily="18" charset="0"/>
              </a:endParaRPr>
            </a:p>
          </p:txBody>
        </p:sp>
        <p:sp>
          <p:nvSpPr>
            <p:cNvPr id="24611" name="Text Box 30"/>
            <p:cNvSpPr txBox="1">
              <a:spLocks noChangeArrowheads="1"/>
            </p:cNvSpPr>
            <p:nvPr/>
          </p:nvSpPr>
          <p:spPr bwMode="auto">
            <a:xfrm>
              <a:off x="192" y="81"/>
              <a:ext cx="6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1800" b="1">
                  <a:solidFill>
                    <a:srgbClr val="00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N</a:t>
              </a:r>
              <a:r>
                <a:rPr lang="zh-CN" altLang="en-US" sz="1800" b="1">
                  <a:solidFill>
                    <a:srgbClr val="00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个客户</a:t>
              </a:r>
            </a:p>
          </p:txBody>
        </p:sp>
      </p:grpSp>
      <p:grpSp>
        <p:nvGrpSpPr>
          <p:cNvPr id="22559" name="Group 31"/>
          <p:cNvGrpSpPr>
            <a:grpSpLocks/>
          </p:cNvGrpSpPr>
          <p:nvPr/>
        </p:nvGrpSpPr>
        <p:grpSpPr bwMode="auto">
          <a:xfrm>
            <a:off x="1690688" y="3357563"/>
            <a:ext cx="5761037" cy="719137"/>
            <a:chOff x="0" y="0"/>
            <a:chExt cx="3629" cy="453"/>
          </a:xfrm>
        </p:grpSpPr>
        <p:sp>
          <p:nvSpPr>
            <p:cNvPr id="24608" name="Line 32"/>
            <p:cNvSpPr>
              <a:spLocks noChangeShapeType="1"/>
            </p:cNvSpPr>
            <p:nvPr/>
          </p:nvSpPr>
          <p:spPr bwMode="auto">
            <a:xfrm>
              <a:off x="0" y="0"/>
              <a:ext cx="0" cy="408"/>
            </a:xfrm>
            <a:prstGeom prst="line">
              <a:avLst/>
            </a:prstGeom>
            <a:noFill/>
            <a:ln w="76200" cmpd="tri">
              <a:solidFill>
                <a:srgbClr val="CC0000"/>
              </a:solidFill>
              <a:prstDash val="sysDot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09" name="Line 33"/>
            <p:cNvSpPr>
              <a:spLocks noChangeShapeType="1"/>
            </p:cNvSpPr>
            <p:nvPr/>
          </p:nvSpPr>
          <p:spPr bwMode="auto">
            <a:xfrm>
              <a:off x="3629" y="45"/>
              <a:ext cx="0" cy="408"/>
            </a:xfrm>
            <a:prstGeom prst="line">
              <a:avLst/>
            </a:prstGeom>
            <a:noFill/>
            <a:ln w="76200" cmpd="tri">
              <a:solidFill>
                <a:srgbClr val="CC0000"/>
              </a:solidFill>
              <a:prstDash val="sysDot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4604" name="Text Box 34"/>
          <p:cNvSpPr txBox="1">
            <a:spLocks noChangeArrowheads="1"/>
          </p:cNvSpPr>
          <p:nvPr/>
        </p:nvSpPr>
        <p:spPr bwMode="auto">
          <a:xfrm>
            <a:off x="827088" y="333375"/>
            <a:ext cx="7010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3600" b="1" dirty="0" smtClean="0">
                <a:latin typeface="Times New Roman" panose="02020603050405020304" pitchFamily="18" charset="0"/>
              </a:rPr>
              <a:t>4.1.5  </a:t>
            </a:r>
            <a:r>
              <a:rPr lang="zh-CN" altLang="en-US" sz="3600" b="1" dirty="0">
                <a:latin typeface="Times New Roman" panose="02020603050405020304" pitchFamily="18" charset="0"/>
              </a:rPr>
              <a:t>服务器标识和识别</a:t>
            </a:r>
          </a:p>
        </p:txBody>
      </p:sp>
      <p:sp>
        <p:nvSpPr>
          <p:cNvPr id="24605" name="Text Box 35"/>
          <p:cNvSpPr txBox="1">
            <a:spLocks noChangeArrowheads="1"/>
          </p:cNvSpPr>
          <p:nvPr/>
        </p:nvSpPr>
        <p:spPr bwMode="auto">
          <a:xfrm>
            <a:off x="611188" y="1125538"/>
            <a:ext cx="701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800" b="1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4.1.5.1  </a:t>
            </a:r>
            <a:r>
              <a:rPr lang="zh-CN" altLang="en-US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协议端口号概念</a:t>
            </a:r>
          </a:p>
        </p:txBody>
      </p:sp>
      <p:sp>
        <p:nvSpPr>
          <p:cNvPr id="22564" name="AutoShape 36"/>
          <p:cNvSpPr>
            <a:spLocks noChangeArrowheads="1"/>
          </p:cNvSpPr>
          <p:nvPr/>
        </p:nvSpPr>
        <p:spPr bwMode="auto">
          <a:xfrm>
            <a:off x="2555875" y="1844675"/>
            <a:ext cx="4176713" cy="1871663"/>
          </a:xfrm>
          <a:prstGeom prst="star16">
            <a:avLst>
              <a:gd name="adj" fmla="val 37500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000" b="1">
                <a:solidFill>
                  <a:srgbClr val="CC0000"/>
                </a:solidFill>
                <a:latin typeface="Times New Roman" panose="02020603050405020304" pitchFamily="18" charset="0"/>
              </a:rPr>
              <a:t>C</a:t>
            </a:r>
            <a:r>
              <a:rPr lang="zh-CN" altLang="en-US" sz="2000" b="1">
                <a:solidFill>
                  <a:srgbClr val="CC0000"/>
                </a:solidFill>
                <a:latin typeface="Times New Roman" panose="02020603050405020304" pitchFamily="18" charset="0"/>
              </a:rPr>
              <a:t>与</a:t>
            </a:r>
            <a:r>
              <a:rPr lang="en-US" altLang="zh-CN" sz="2000" b="1">
                <a:solidFill>
                  <a:srgbClr val="CC0000"/>
                </a:solidFill>
                <a:latin typeface="Times New Roman" panose="02020603050405020304" pitchFamily="18" charset="0"/>
              </a:rPr>
              <a:t>S</a:t>
            </a:r>
            <a:r>
              <a:rPr lang="zh-CN" altLang="en-US" sz="2000" b="1">
                <a:solidFill>
                  <a:srgbClr val="CC0000"/>
                </a:solidFill>
                <a:latin typeface="Times New Roman" panose="02020603050405020304" pitchFamily="18" charset="0"/>
              </a:rPr>
              <a:t>之间怎样准确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solidFill>
                  <a:srgbClr val="CC0000"/>
                </a:solidFill>
                <a:latin typeface="Times New Roman" panose="02020603050405020304" pitchFamily="18" charset="0"/>
              </a:rPr>
              <a:t>识别特定服务？</a:t>
            </a:r>
          </a:p>
        </p:txBody>
      </p:sp>
      <p:sp>
        <p:nvSpPr>
          <p:cNvPr id="24607" name="Rectangle 37"/>
          <p:cNvSpPr>
            <a:spLocks noChangeArrowheads="1"/>
          </p:cNvSpPr>
          <p:nvPr/>
        </p:nvSpPr>
        <p:spPr bwMode="auto">
          <a:xfrm>
            <a:off x="2211388" y="6216650"/>
            <a:ext cx="4473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哪一台计算机？、哪一个软件？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25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3994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3994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6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6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6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4" grpId="0" autoUpdateAnimBg="0"/>
      <p:bldP spid="22564" grpId="1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4213" y="1412875"/>
            <a:ext cx="70866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协议端口号（</a:t>
            </a:r>
            <a:r>
              <a:rPr lang="en-US" altLang="zh-CN" sz="2800" b="1">
                <a:latin typeface="Times New Roman" panose="02020603050405020304" pitchFamily="18" charset="0"/>
              </a:rPr>
              <a:t>Protocol Port Number)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</a:rPr>
              <a:t>OSI</a:t>
            </a:r>
            <a:r>
              <a:rPr lang="zh-CN" altLang="en-US" sz="2800" b="1">
                <a:latin typeface="Times New Roman" panose="02020603050405020304" pitchFamily="18" charset="0"/>
              </a:rPr>
              <a:t>术语是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运输层服务访问点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TSAP</a:t>
            </a:r>
            <a:r>
              <a:rPr lang="zh-CN" altLang="en-US" sz="2800" b="1">
                <a:latin typeface="Times New Roman" panose="02020603050405020304" pitchFamily="18" charset="0"/>
              </a:rPr>
              <a:t>。 </a:t>
            </a:r>
            <a:r>
              <a:rPr lang="en-US" altLang="zh-CN" sz="2800" b="1">
                <a:latin typeface="Times New Roman" panose="02020603050405020304" pitchFamily="18" charset="0"/>
              </a:rPr>
              <a:t>TCP/UDP</a:t>
            </a:r>
            <a:r>
              <a:rPr lang="zh-CN" altLang="en-US" sz="2800" b="1">
                <a:latin typeface="Times New Roman" panose="02020603050405020304" pitchFamily="18" charset="0"/>
              </a:rPr>
              <a:t>给每种服务定义的标识。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11188" y="2997200"/>
            <a:ext cx="70866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具体说发端源进程通过端口号向下运输层交付（或者说源进程交付通信时要通过端口号明确是谁发送的、要发给谁），收端运输层通过端口号向目的进程交付（或者说运输层交付给哪个目的进程要端口号明确）。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84213" y="5516563"/>
            <a:ext cx="7086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同时： 服务器通过它明确所提供的服务，如</a:t>
            </a:r>
            <a:r>
              <a:rPr lang="en-US" altLang="zh-CN" sz="2800" b="1">
                <a:latin typeface="Times New Roman" panose="02020603050405020304" pitchFamily="18" charset="0"/>
              </a:rPr>
              <a:t>Web</a:t>
            </a:r>
            <a:r>
              <a:rPr lang="zh-CN" altLang="en-US" sz="2800" b="1">
                <a:latin typeface="Times New Roman" panose="02020603050405020304" pitchFamily="18" charset="0"/>
              </a:rPr>
              <a:t>服务，定义</a:t>
            </a:r>
            <a:r>
              <a:rPr lang="en-US" altLang="zh-CN" sz="2800" b="1">
                <a:latin typeface="Times New Roman" panose="02020603050405020304" pitchFamily="18" charset="0"/>
              </a:rPr>
              <a:t>80</a:t>
            </a:r>
            <a:r>
              <a:rPr lang="zh-CN" altLang="en-US" sz="2800" b="1">
                <a:latin typeface="Times New Roman" panose="02020603050405020304" pitchFamily="18" charset="0"/>
              </a:rPr>
              <a:t>端口，然后等待通信。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827088" y="1341438"/>
            <a:ext cx="7162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2400" b="1">
                <a:solidFill>
                  <a:srgbClr val="CC0000"/>
                </a:solidFill>
              </a:rPr>
              <a:t>为什么服务器端口号一定是唯一定义的，而客户端的端口号可以是按定义的，也可以临时自指定的，只具有本地意义？</a:t>
            </a:r>
            <a:r>
              <a:rPr lang="zh-CN" altLang="en-US" sz="24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827088" y="2709863"/>
            <a:ext cx="7086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2400" b="1">
                <a:solidFill>
                  <a:srgbClr val="000000"/>
                </a:solidFill>
              </a:rPr>
              <a:t>一计算机可以有多个应用进程，通过不同的端口号（源不同</a:t>
            </a:r>
            <a:r>
              <a:rPr lang="en-US" altLang="zh-CN" sz="2400" b="1">
                <a:solidFill>
                  <a:srgbClr val="000000"/>
                </a:solidFill>
              </a:rPr>
              <a:t>/</a:t>
            </a:r>
            <a:r>
              <a:rPr lang="zh-CN" altLang="en-US" sz="2400" b="1">
                <a:solidFill>
                  <a:srgbClr val="000000"/>
                </a:solidFill>
              </a:rPr>
              <a:t>目的相同，源同</a:t>
            </a:r>
            <a:r>
              <a:rPr lang="en-US" altLang="zh-CN" sz="2400" b="1">
                <a:solidFill>
                  <a:srgbClr val="000000"/>
                </a:solidFill>
              </a:rPr>
              <a:t>/</a:t>
            </a:r>
            <a:r>
              <a:rPr lang="zh-CN" altLang="en-US" sz="2400" b="1">
                <a:solidFill>
                  <a:srgbClr val="000000"/>
                </a:solidFill>
              </a:rPr>
              <a:t>目的不同，均不同），同时进行多任务处理，此时</a:t>
            </a:r>
            <a:r>
              <a:rPr lang="en-US" altLang="zh-CN" sz="2400" b="1">
                <a:solidFill>
                  <a:srgbClr val="000000"/>
                </a:solidFill>
              </a:rPr>
              <a:t>TCP/UDP</a:t>
            </a:r>
            <a:r>
              <a:rPr lang="zh-CN" altLang="en-US" sz="2400" b="1">
                <a:solidFill>
                  <a:srgbClr val="000000"/>
                </a:solidFill>
              </a:rPr>
              <a:t>、</a:t>
            </a:r>
            <a:r>
              <a:rPr lang="en-US" altLang="zh-CN" sz="2400" b="1">
                <a:solidFill>
                  <a:srgbClr val="000000"/>
                </a:solidFill>
              </a:rPr>
              <a:t>IP</a:t>
            </a:r>
            <a:r>
              <a:rPr lang="zh-CN" altLang="en-US" sz="2400" b="1">
                <a:solidFill>
                  <a:srgbClr val="000000"/>
                </a:solidFill>
              </a:rPr>
              <a:t>完成复用与分用。</a:t>
            </a:r>
            <a:r>
              <a:rPr lang="zh-CN" altLang="en-US" sz="24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27088" y="5086350"/>
            <a:ext cx="7129462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 </a:t>
            </a:r>
            <a:r>
              <a:rPr lang="en-US" altLang="zh-CN" sz="2400" b="1">
                <a:solidFill>
                  <a:srgbClr val="000000"/>
                </a:solidFill>
              </a:rPr>
              <a:t>TCP</a:t>
            </a:r>
            <a:r>
              <a:rPr lang="zh-CN" altLang="en-US" sz="2400" b="1">
                <a:solidFill>
                  <a:srgbClr val="000000"/>
                </a:solidFill>
              </a:rPr>
              <a:t>连接的两个端点（端与端通信），是由端点地址（</a:t>
            </a:r>
            <a:r>
              <a:rPr lang="en-US" altLang="zh-CN" sz="2400" b="1">
                <a:solidFill>
                  <a:srgbClr val="000000"/>
                </a:solidFill>
              </a:rPr>
              <a:t>IP</a:t>
            </a:r>
            <a:r>
              <a:rPr lang="zh-CN" altLang="en-US" sz="2400" b="1">
                <a:solidFill>
                  <a:srgbClr val="000000"/>
                </a:solidFill>
              </a:rPr>
              <a:t>地址，端口号）确定， （</a:t>
            </a:r>
            <a:r>
              <a:rPr lang="en-US" altLang="zh-CN" sz="2400" b="1">
                <a:solidFill>
                  <a:srgbClr val="000000"/>
                </a:solidFill>
              </a:rPr>
              <a:t>IP</a:t>
            </a:r>
            <a:r>
              <a:rPr lang="zh-CN" altLang="en-US" sz="2400" b="1">
                <a:solidFill>
                  <a:srgbClr val="000000"/>
                </a:solidFill>
              </a:rPr>
              <a:t>地址，端口号）也被称为插口（</a:t>
            </a:r>
            <a:r>
              <a:rPr lang="en-US" altLang="zh-CN" sz="2400" b="1">
                <a:solidFill>
                  <a:srgbClr val="000000"/>
                </a:solidFill>
              </a:rPr>
              <a:t>Socket</a:t>
            </a:r>
            <a:r>
              <a:rPr lang="zh-CN" altLang="en-US" sz="2400" b="1">
                <a:solidFill>
                  <a:srgbClr val="000000"/>
                </a:solidFill>
              </a:rPr>
              <a:t>），或者端地址（</a:t>
            </a:r>
            <a:r>
              <a:rPr lang="en-US" altLang="zh-CN" sz="2400" b="1">
                <a:solidFill>
                  <a:srgbClr val="000000"/>
                </a:solidFill>
              </a:rPr>
              <a:t>Endpoint Address</a:t>
            </a:r>
            <a:r>
              <a:rPr lang="zh-CN" altLang="en-US" sz="2400" b="1">
                <a:solidFill>
                  <a:srgbClr val="000000"/>
                </a:solidFill>
              </a:rPr>
              <a:t>）。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827088" y="4365625"/>
            <a:ext cx="741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实际通过</a:t>
            </a:r>
            <a:r>
              <a:rPr lang="en-US" altLang="zh-CN" sz="2400" b="1">
                <a:solidFill>
                  <a:srgbClr val="CC0000"/>
                </a:solidFill>
                <a:latin typeface="Times New Roman" panose="02020603050405020304" pitchFamily="18" charset="0"/>
              </a:rPr>
              <a:t>TCP</a:t>
            </a:r>
            <a:r>
              <a:rPr lang="zh-CN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通信除端口外，为什么必须有</a:t>
            </a:r>
            <a:r>
              <a:rPr lang="en-US" altLang="zh-CN" sz="2400" b="1">
                <a:solidFill>
                  <a:srgbClr val="CC0000"/>
                </a:solidFill>
                <a:latin typeface="Times New Roman" panose="02020603050405020304" pitchFamily="18" charset="0"/>
              </a:rPr>
              <a:t>IP</a:t>
            </a:r>
            <a:r>
              <a:rPr lang="zh-CN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地址？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454150" y="465138"/>
            <a:ext cx="701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TCP/UDP</a:t>
            </a:r>
            <a:r>
              <a:rPr lang="zh-CN" altLang="en-US" sz="2800" b="1">
                <a:latin typeface="Times New Roman" panose="02020603050405020304" pitchFamily="18" charset="0"/>
              </a:rPr>
              <a:t>协议插口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025650" y="4441825"/>
            <a:ext cx="7118350" cy="339725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tIns="0" bIns="0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000" b="1" dirty="0">
                <a:latin typeface="Times New Roman" panose="02020603050405020304" pitchFamily="18" charset="0"/>
              </a:rPr>
              <a:t>0                4            10              16                                               31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000" b="1" dirty="0">
              <a:latin typeface="Times New Roman" panose="02020603050405020304" pitchFamily="18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195513" y="4005263"/>
            <a:ext cx="6640512" cy="116681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tIns="0" bIns="0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Times New Roman" panose="02020603050405020304" pitchFamily="18" charset="0"/>
              </a:rPr>
              <a:t>               </a:t>
            </a:r>
            <a:r>
              <a:rPr lang="zh-CN" altLang="en-US" sz="2000" b="1">
                <a:solidFill>
                  <a:srgbClr val="CC0000"/>
                </a:solidFill>
                <a:latin typeface="Times New Roman" panose="02020603050405020304" pitchFamily="18" charset="0"/>
              </a:rPr>
              <a:t>源端口</a:t>
            </a:r>
            <a:r>
              <a:rPr lang="zh-CN" altLang="en-US" sz="2000" b="1">
                <a:latin typeface="Times New Roman" panose="02020603050405020304" pitchFamily="18" charset="0"/>
              </a:rPr>
              <a:t>                                           </a:t>
            </a:r>
            <a:r>
              <a:rPr lang="zh-CN" altLang="en-US" sz="2000" b="1">
                <a:solidFill>
                  <a:srgbClr val="CC0000"/>
                </a:solidFill>
                <a:latin typeface="Times New Roman" panose="02020603050405020304" pitchFamily="18" charset="0"/>
              </a:rPr>
              <a:t>目的端口</a:t>
            </a:r>
          </a:p>
          <a:p>
            <a:pPr>
              <a:lnSpc>
                <a:spcPct val="12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Times New Roman" panose="02020603050405020304" pitchFamily="18" charset="0"/>
              </a:rPr>
              <a:t>                                          </a:t>
            </a: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2195513" y="4406900"/>
            <a:ext cx="66405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5518150" y="4044950"/>
            <a:ext cx="0" cy="3397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4149725" y="3135313"/>
            <a:ext cx="0" cy="4016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4149725" y="4610100"/>
            <a:ext cx="2738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400">
                <a:latin typeface="Times New Roman" panose="02020603050405020304" pitchFamily="18" charset="0"/>
              </a:rPr>
              <a:t>其它字段</a:t>
            </a: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2195513" y="3536950"/>
            <a:ext cx="0" cy="7366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4149725" y="3536950"/>
            <a:ext cx="4616450" cy="468313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2182813" y="3103563"/>
            <a:ext cx="6570662" cy="401637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Times New Roman" panose="02020603050405020304" pitchFamily="18" charset="0"/>
              </a:rPr>
              <a:t> </a:t>
            </a:r>
            <a:r>
              <a:rPr lang="en-US" altLang="zh-CN" sz="2000" b="1">
                <a:latin typeface="Times New Roman" panose="02020603050405020304" pitchFamily="18" charset="0"/>
              </a:rPr>
              <a:t>TCP/UDP</a:t>
            </a:r>
            <a:r>
              <a:rPr lang="zh-CN" altLang="en-US" sz="2000" b="1">
                <a:latin typeface="Times New Roman" panose="02020603050405020304" pitchFamily="18" charset="0"/>
              </a:rPr>
              <a:t>头部    数据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000" b="1">
              <a:latin typeface="Times New Roman" panose="02020603050405020304" pitchFamily="18" charset="0"/>
            </a:endParaRPr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4137025" y="3103563"/>
            <a:ext cx="0" cy="4016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304800" y="3103563"/>
            <a:ext cx="1878013" cy="401637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Times New Roman" panose="02020603050405020304" pitchFamily="18" charset="0"/>
              </a:rPr>
              <a:t>       </a:t>
            </a:r>
            <a:r>
              <a:rPr lang="en-US" altLang="zh-CN" sz="2000" b="1">
                <a:latin typeface="Times New Roman" panose="02020603050405020304" pitchFamily="18" charset="0"/>
              </a:rPr>
              <a:t>IP</a:t>
            </a:r>
            <a:r>
              <a:rPr lang="zh-CN" altLang="en-US" sz="2000" b="1">
                <a:latin typeface="Times New Roman" panose="02020603050405020304" pitchFamily="18" charset="0"/>
              </a:rPr>
              <a:t>头部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1165225" y="1898650"/>
            <a:ext cx="6570663" cy="40163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0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32bit</a:t>
            </a:r>
            <a:r>
              <a:rPr lang="zh-CN" altLang="en-US" sz="20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源地址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1165225" y="2300288"/>
            <a:ext cx="6570663" cy="401637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zh-CN" sz="20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32bit</a:t>
            </a:r>
            <a:r>
              <a:rPr lang="zh-CN" altLang="en-US" sz="20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目的地址</a:t>
            </a:r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304800" y="2701925"/>
            <a:ext cx="860425" cy="40163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V="1">
            <a:off x="2182813" y="2701925"/>
            <a:ext cx="5553075" cy="40163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1165225" y="1295400"/>
            <a:ext cx="6570663" cy="60325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latin typeface="Times New Roman" panose="02020603050405020304" pitchFamily="18" charset="0"/>
              </a:rPr>
              <a:t>其它字段</a:t>
            </a:r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1258888" y="5516563"/>
            <a:ext cx="67691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从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</a:rPr>
              <a:t>IP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包结构看，网络应用进程通信需要端地址（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</a:rPr>
              <a:t>IP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地址，端口号）！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71628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TCP/IP</a:t>
            </a:r>
            <a:r>
              <a:rPr lang="zh-CN" altLang="en-US" sz="2800" b="1" dirty="0">
                <a:latin typeface="Times New Roman" panose="02020603050405020304" pitchFamily="18" charset="0"/>
              </a:rPr>
              <a:t>定义的应用程序熟知端口：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FTP:   21,  Telnet: 23,   SMTP: 25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</a:rPr>
              <a:t>DNS: 53, TFTP:69,  HTTP : 80,   SNMP: 161,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70866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TCP</a:t>
            </a:r>
            <a:r>
              <a:rPr lang="zh-CN" altLang="en-US" sz="2800" b="1">
                <a:latin typeface="Times New Roman" panose="02020603050405020304" pitchFamily="18" charset="0"/>
              </a:rPr>
              <a:t>和</a:t>
            </a:r>
            <a:r>
              <a:rPr lang="en-US" altLang="zh-CN" sz="2800" b="1">
                <a:latin typeface="Times New Roman" panose="02020603050405020304" pitchFamily="18" charset="0"/>
              </a:rPr>
              <a:t>UDP</a:t>
            </a:r>
            <a:r>
              <a:rPr lang="zh-CN" altLang="en-US" sz="2800" b="1">
                <a:latin typeface="Times New Roman" panose="02020603050405020304" pitchFamily="18" charset="0"/>
              </a:rPr>
              <a:t>协议定义一套</a:t>
            </a:r>
            <a:r>
              <a:rPr lang="en-US" altLang="zh-CN" sz="2800" b="1">
                <a:latin typeface="Times New Roman" panose="02020603050405020304" pitchFamily="18" charset="0"/>
              </a:rPr>
              <a:t>16bit</a:t>
            </a:r>
            <a:r>
              <a:rPr lang="zh-CN" altLang="en-US" sz="2800" b="1">
                <a:latin typeface="Times New Roman" panose="02020603050405020304" pitchFamily="18" charset="0"/>
              </a:rPr>
              <a:t>整数值，唯一标识不同的服务。端口又分为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熟知端口</a:t>
            </a:r>
            <a:r>
              <a:rPr lang="zh-CN" altLang="en-US" sz="2800" b="1">
                <a:latin typeface="Times New Roman" panose="02020603050405020304" pitchFamily="18" charset="0"/>
              </a:rPr>
              <a:t>和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一般端口</a:t>
            </a:r>
            <a:r>
              <a:rPr lang="zh-CN" altLang="en-US" sz="2800" b="1">
                <a:latin typeface="Times New Roman" panose="02020603050405020304" pitchFamily="18" charset="0"/>
              </a:rPr>
              <a:t>两类。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309688" y="523875"/>
            <a:ext cx="701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800" b="1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4.1.5.2  </a:t>
            </a:r>
            <a:r>
              <a:rPr lang="zh-CN" altLang="en-US" sz="2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协议端口号定义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838200" y="4800600"/>
            <a:ext cx="74787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而一般应用端口，是可以由系统开发人员在规定区域中随意定义分配。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2"/>
          <p:cNvGraphicFramePr>
            <a:graphicFrameLocks noGrp="1"/>
          </p:cNvGraphicFramePr>
          <p:nvPr/>
        </p:nvGraphicFramePr>
        <p:xfrm>
          <a:off x="539750" y="3762375"/>
          <a:ext cx="8062913" cy="3035748"/>
        </p:xfrm>
        <a:graphic>
          <a:graphicData uri="http://schemas.openxmlformats.org/drawingml/2006/table">
            <a:tbl>
              <a:tblPr/>
              <a:tblGrid>
                <a:gridCol w="1185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7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799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48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名称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TCP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端口号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UDP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端口号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描述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04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Echo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Discard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Daytime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Chargen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Time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37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37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服务器返回客户发送的所有内容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服务器丢弃客户发送的所有内容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服务器以可读形式返回日期与时间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当客户发一个数据报时，服务器发送一连续字符流，直至客户中断连接；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UDP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发一随机长度的数据报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从服务器返回一个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32bit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数，表示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UTC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时间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1900 .1.1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午夜至今的秒数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539750" y="1130300"/>
            <a:ext cx="762000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</a:rPr>
              <a:t>通常</a:t>
            </a:r>
            <a:r>
              <a:rPr lang="en-US" altLang="zh-CN" sz="2400" b="1" dirty="0">
                <a:latin typeface="Times New Roman" panose="02020603050405020304" pitchFamily="18" charset="0"/>
              </a:rPr>
              <a:t>TCP/IP</a:t>
            </a:r>
            <a:r>
              <a:rPr lang="zh-CN" altLang="en-US" sz="2400" b="1" dirty="0">
                <a:latin typeface="Times New Roman" panose="02020603050405020304" pitchFamily="18" charset="0"/>
              </a:rPr>
              <a:t>的主要端口号：</a:t>
            </a:r>
            <a:r>
              <a:rPr lang="en-US" altLang="zh-CN" sz="2400" b="1" dirty="0">
                <a:latin typeface="Times New Roman" panose="02020603050405020304" pitchFamily="18" charset="0"/>
              </a:rPr>
              <a:t>1—225</a:t>
            </a:r>
            <a:r>
              <a:rPr lang="zh-CN" altLang="en-US" sz="2400" b="1" dirty="0">
                <a:latin typeface="Times New Roman" panose="02020603050405020304" pitchFamily="18" charset="0"/>
              </a:rPr>
              <a:t>之间，</a:t>
            </a:r>
            <a:endParaRPr lang="en-US" altLang="zh-CN" sz="24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</a:rPr>
              <a:t>端口号</a:t>
            </a:r>
            <a:r>
              <a:rPr lang="en-US" altLang="zh-CN" sz="2400" b="1" dirty="0">
                <a:latin typeface="Times New Roman" panose="02020603050405020304" pitchFamily="18" charset="0"/>
              </a:rPr>
              <a:t>256—1023</a:t>
            </a:r>
            <a:r>
              <a:rPr lang="zh-CN" altLang="en-US" sz="2400" b="1" dirty="0">
                <a:latin typeface="Times New Roman" panose="02020603050405020304" pitchFamily="18" charset="0"/>
              </a:rPr>
              <a:t>由</a:t>
            </a:r>
            <a:r>
              <a:rPr lang="en-US" altLang="zh-CN" sz="2400" b="1" dirty="0">
                <a:latin typeface="Times New Roman" panose="02020603050405020304" pitchFamily="18" charset="0"/>
              </a:rPr>
              <a:t>Unix</a:t>
            </a:r>
            <a:r>
              <a:rPr lang="zh-CN" altLang="en-US" sz="2400" b="1" dirty="0">
                <a:latin typeface="Times New Roman" panose="02020603050405020304" pitchFamily="18" charset="0"/>
              </a:rPr>
              <a:t>系统占用，</a:t>
            </a:r>
            <a:endParaRPr lang="en-US" altLang="zh-CN" sz="24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</a:rPr>
              <a:t>端口号</a:t>
            </a:r>
            <a:r>
              <a:rPr lang="en-US" altLang="zh-CN" sz="2400" b="1" dirty="0">
                <a:latin typeface="Times New Roman" panose="02020603050405020304" pitchFamily="18" charset="0"/>
              </a:rPr>
              <a:t>1024—5000</a:t>
            </a:r>
            <a:r>
              <a:rPr lang="zh-CN" altLang="en-US" sz="2400" b="1" dirty="0">
                <a:latin typeface="Times New Roman" panose="02020603050405020304" pitchFamily="18" charset="0"/>
              </a:rPr>
              <a:t>作为临时端口分配，</a:t>
            </a:r>
            <a:endParaRPr lang="en-US" altLang="zh-CN" sz="24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zh-CN" sz="2400" b="1" dirty="0">
                <a:latin typeface="Times New Roman" panose="02020603050405020304" pitchFamily="18" charset="0"/>
              </a:rPr>
              <a:t>5000</a:t>
            </a:r>
            <a:r>
              <a:rPr lang="zh-CN" altLang="en-US" sz="2400" b="1" dirty="0">
                <a:latin typeface="Times New Roman" panose="02020603050405020304" pitchFamily="18" charset="0"/>
              </a:rPr>
              <a:t>以上（作为其他服务器）不常出现。</a:t>
            </a:r>
            <a:endParaRPr lang="zh-CN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4" name="Rectangle 20"/>
          <p:cNvSpPr>
            <a:spLocks noChangeArrowheads="1"/>
          </p:cNvSpPr>
          <p:nvPr/>
        </p:nvSpPr>
        <p:spPr bwMode="auto">
          <a:xfrm>
            <a:off x="539750" y="3254375"/>
            <a:ext cx="2955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标准简单服务端口号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973138" y="430213"/>
            <a:ext cx="7010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3600" b="1" dirty="0" smtClean="0">
                <a:latin typeface="Times New Roman" panose="02020603050405020304" pitchFamily="18" charset="0"/>
              </a:rPr>
              <a:t>4.1.6  </a:t>
            </a:r>
            <a:r>
              <a:rPr lang="en-US" altLang="zh-CN" sz="3600" b="1" dirty="0">
                <a:latin typeface="Times New Roman" panose="02020603050405020304" pitchFamily="18" charset="0"/>
              </a:rPr>
              <a:t>P2P</a:t>
            </a:r>
            <a:r>
              <a:rPr lang="zh-CN" altLang="en-US" sz="3600" b="1" dirty="0">
                <a:latin typeface="Times New Roman" panose="02020603050405020304" pitchFamily="18" charset="0"/>
              </a:rPr>
              <a:t>交互</a:t>
            </a:r>
          </a:p>
        </p:txBody>
      </p:sp>
      <p:grpSp>
        <p:nvGrpSpPr>
          <p:cNvPr id="31747" name="Group 3"/>
          <p:cNvGrpSpPr>
            <a:grpSpLocks/>
          </p:cNvGrpSpPr>
          <p:nvPr/>
        </p:nvGrpSpPr>
        <p:grpSpPr bwMode="auto">
          <a:xfrm>
            <a:off x="611188" y="1268413"/>
            <a:ext cx="4248150" cy="2160587"/>
            <a:chOff x="0" y="0"/>
            <a:chExt cx="3084" cy="1361"/>
          </a:xfrm>
        </p:grpSpPr>
        <p:graphicFrame>
          <p:nvGraphicFramePr>
            <p:cNvPr id="31752" name="Object 4"/>
            <p:cNvGraphicFramePr>
              <a:graphicFrameLocks noChangeAspect="1"/>
            </p:cNvGraphicFramePr>
            <p:nvPr/>
          </p:nvGraphicFramePr>
          <p:xfrm>
            <a:off x="635" y="272"/>
            <a:ext cx="1761" cy="8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73" r:id="rId4" imgW="1687068" imgH="964692" progId="">
                    <p:embed/>
                  </p:oleObj>
                </mc:Choice>
                <mc:Fallback>
                  <p:oleObj r:id="rId4" imgW="1687068" imgH="964692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5" y="272"/>
                          <a:ext cx="1761" cy="8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25400" dir="54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753" name="Text Box 5"/>
            <p:cNvSpPr txBox="1">
              <a:spLocks noChangeArrowheads="1"/>
            </p:cNvSpPr>
            <p:nvPr/>
          </p:nvSpPr>
          <p:spPr bwMode="auto">
            <a:xfrm>
              <a:off x="1134" y="499"/>
              <a:ext cx="8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000" b="1">
                  <a:solidFill>
                    <a:srgbClr val="0033CC"/>
                  </a:solidFill>
                  <a:latin typeface="Bookman Old Style" panose="02050604050505020204" pitchFamily="18" charset="0"/>
                  <a:ea typeface="黑体" panose="02010609060101010101" pitchFamily="49" charset="-122"/>
                </a:rPr>
                <a:t>因特网</a:t>
              </a:r>
            </a:p>
          </p:txBody>
        </p:sp>
        <p:sp>
          <p:nvSpPr>
            <p:cNvPr id="31754" name="laptop"/>
            <p:cNvSpPr>
              <a:spLocks noEditPoints="1" noChangeArrowheads="1"/>
            </p:cNvSpPr>
            <p:nvPr/>
          </p:nvSpPr>
          <p:spPr bwMode="auto">
            <a:xfrm>
              <a:off x="972" y="1068"/>
              <a:ext cx="343" cy="29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71 w 21600"/>
                <a:gd name="T25" fmla="*/ 1843 h 21600"/>
                <a:gd name="T26" fmla="*/ 17318 w 21600"/>
                <a:gd name="T27" fmla="*/ 12311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55" name="computr4"/>
            <p:cNvSpPr>
              <a:spLocks noEditPoints="1" noChangeArrowheads="1"/>
            </p:cNvSpPr>
            <p:nvPr/>
          </p:nvSpPr>
          <p:spPr bwMode="auto">
            <a:xfrm>
              <a:off x="2540" y="363"/>
              <a:ext cx="272" cy="5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494 w 21600"/>
                <a:gd name="T13" fmla="*/ 2428 h 21600"/>
                <a:gd name="T14" fmla="*/ 18106 w 21600"/>
                <a:gd name="T15" fmla="*/ 1101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0800" y="21600"/>
                  </a:moveTo>
                  <a:lnTo>
                    <a:pt x="19872" y="21600"/>
                  </a:lnTo>
                  <a:lnTo>
                    <a:pt x="19872" y="19623"/>
                  </a:lnTo>
                  <a:lnTo>
                    <a:pt x="21600" y="19623"/>
                  </a:lnTo>
                  <a:lnTo>
                    <a:pt x="21600" y="11104"/>
                  </a:lnTo>
                  <a:lnTo>
                    <a:pt x="21600" y="1217"/>
                  </a:lnTo>
                  <a:lnTo>
                    <a:pt x="21600" y="913"/>
                  </a:lnTo>
                  <a:lnTo>
                    <a:pt x="21384" y="761"/>
                  </a:lnTo>
                  <a:lnTo>
                    <a:pt x="21168" y="456"/>
                  </a:lnTo>
                  <a:lnTo>
                    <a:pt x="20952" y="304"/>
                  </a:lnTo>
                  <a:lnTo>
                    <a:pt x="20736" y="152"/>
                  </a:lnTo>
                  <a:lnTo>
                    <a:pt x="20520" y="0"/>
                  </a:lnTo>
                  <a:lnTo>
                    <a:pt x="19872" y="0"/>
                  </a:lnTo>
                  <a:lnTo>
                    <a:pt x="19440" y="0"/>
                  </a:lnTo>
                  <a:lnTo>
                    <a:pt x="10800" y="0"/>
                  </a:lnTo>
                  <a:lnTo>
                    <a:pt x="1944" y="0"/>
                  </a:lnTo>
                  <a:lnTo>
                    <a:pt x="1512" y="0"/>
                  </a:lnTo>
                  <a:lnTo>
                    <a:pt x="1080" y="0"/>
                  </a:lnTo>
                  <a:lnTo>
                    <a:pt x="648" y="152"/>
                  </a:lnTo>
                  <a:lnTo>
                    <a:pt x="432" y="304"/>
                  </a:lnTo>
                  <a:lnTo>
                    <a:pt x="216" y="456"/>
                  </a:lnTo>
                  <a:lnTo>
                    <a:pt x="0" y="761"/>
                  </a:lnTo>
                  <a:lnTo>
                    <a:pt x="0" y="913"/>
                  </a:lnTo>
                  <a:lnTo>
                    <a:pt x="0" y="1217"/>
                  </a:lnTo>
                  <a:lnTo>
                    <a:pt x="0" y="11104"/>
                  </a:lnTo>
                  <a:lnTo>
                    <a:pt x="0" y="19623"/>
                  </a:lnTo>
                  <a:lnTo>
                    <a:pt x="1728" y="19623"/>
                  </a:lnTo>
                  <a:lnTo>
                    <a:pt x="1728" y="21600"/>
                  </a:lnTo>
                  <a:lnTo>
                    <a:pt x="10800" y="21600"/>
                  </a:lnTo>
                  <a:close/>
                </a:path>
                <a:path w="21600" h="21600" extrusionOk="0">
                  <a:moveTo>
                    <a:pt x="17496" y="11256"/>
                  </a:moveTo>
                  <a:lnTo>
                    <a:pt x="17712" y="11256"/>
                  </a:lnTo>
                  <a:lnTo>
                    <a:pt x="17928" y="11256"/>
                  </a:lnTo>
                  <a:lnTo>
                    <a:pt x="17928" y="11104"/>
                  </a:lnTo>
                  <a:lnTo>
                    <a:pt x="18144" y="11104"/>
                  </a:lnTo>
                  <a:lnTo>
                    <a:pt x="18144" y="10952"/>
                  </a:lnTo>
                  <a:lnTo>
                    <a:pt x="18144" y="10800"/>
                  </a:lnTo>
                  <a:lnTo>
                    <a:pt x="18144" y="2586"/>
                  </a:lnTo>
                  <a:lnTo>
                    <a:pt x="18144" y="2434"/>
                  </a:lnTo>
                  <a:lnTo>
                    <a:pt x="18144" y="2282"/>
                  </a:lnTo>
                  <a:lnTo>
                    <a:pt x="17928" y="2130"/>
                  </a:lnTo>
                  <a:lnTo>
                    <a:pt x="17712" y="1977"/>
                  </a:lnTo>
                  <a:lnTo>
                    <a:pt x="17496" y="1977"/>
                  </a:lnTo>
                  <a:lnTo>
                    <a:pt x="3888" y="1977"/>
                  </a:lnTo>
                  <a:lnTo>
                    <a:pt x="3672" y="1977"/>
                  </a:lnTo>
                  <a:lnTo>
                    <a:pt x="3456" y="1977"/>
                  </a:lnTo>
                  <a:lnTo>
                    <a:pt x="3456" y="2130"/>
                  </a:lnTo>
                  <a:lnTo>
                    <a:pt x="3240" y="2130"/>
                  </a:lnTo>
                  <a:lnTo>
                    <a:pt x="3240" y="2282"/>
                  </a:lnTo>
                  <a:lnTo>
                    <a:pt x="3024" y="2282"/>
                  </a:lnTo>
                  <a:lnTo>
                    <a:pt x="3024" y="2434"/>
                  </a:lnTo>
                  <a:lnTo>
                    <a:pt x="3024" y="2586"/>
                  </a:lnTo>
                  <a:lnTo>
                    <a:pt x="3024" y="10800"/>
                  </a:lnTo>
                  <a:lnTo>
                    <a:pt x="3024" y="10952"/>
                  </a:lnTo>
                  <a:lnTo>
                    <a:pt x="3240" y="11104"/>
                  </a:lnTo>
                  <a:lnTo>
                    <a:pt x="3456" y="11256"/>
                  </a:lnTo>
                  <a:lnTo>
                    <a:pt x="3672" y="11256"/>
                  </a:lnTo>
                  <a:lnTo>
                    <a:pt x="3888" y="11256"/>
                  </a:lnTo>
                  <a:lnTo>
                    <a:pt x="17496" y="11256"/>
                  </a:lnTo>
                  <a:moveTo>
                    <a:pt x="2808" y="19623"/>
                  </a:moveTo>
                  <a:lnTo>
                    <a:pt x="2808" y="19927"/>
                  </a:lnTo>
                  <a:lnTo>
                    <a:pt x="2808" y="21144"/>
                  </a:lnTo>
                  <a:lnTo>
                    <a:pt x="2808" y="21600"/>
                  </a:lnTo>
                  <a:lnTo>
                    <a:pt x="2808" y="19623"/>
                  </a:lnTo>
                  <a:moveTo>
                    <a:pt x="4104" y="19623"/>
                  </a:moveTo>
                  <a:lnTo>
                    <a:pt x="4104" y="19927"/>
                  </a:lnTo>
                  <a:lnTo>
                    <a:pt x="4104" y="21144"/>
                  </a:lnTo>
                  <a:lnTo>
                    <a:pt x="4104" y="21600"/>
                  </a:lnTo>
                  <a:lnTo>
                    <a:pt x="4104" y="19623"/>
                  </a:lnTo>
                  <a:moveTo>
                    <a:pt x="5184" y="19623"/>
                  </a:moveTo>
                  <a:lnTo>
                    <a:pt x="5184" y="19927"/>
                  </a:lnTo>
                  <a:lnTo>
                    <a:pt x="5184" y="21144"/>
                  </a:lnTo>
                  <a:lnTo>
                    <a:pt x="5184" y="21600"/>
                  </a:lnTo>
                  <a:lnTo>
                    <a:pt x="5184" y="19623"/>
                  </a:lnTo>
                  <a:moveTo>
                    <a:pt x="6480" y="19623"/>
                  </a:moveTo>
                  <a:lnTo>
                    <a:pt x="6480" y="19927"/>
                  </a:lnTo>
                  <a:lnTo>
                    <a:pt x="6480" y="21144"/>
                  </a:lnTo>
                  <a:lnTo>
                    <a:pt x="6480" y="21600"/>
                  </a:lnTo>
                  <a:lnTo>
                    <a:pt x="6480" y="19623"/>
                  </a:lnTo>
                  <a:moveTo>
                    <a:pt x="7560" y="19623"/>
                  </a:moveTo>
                  <a:lnTo>
                    <a:pt x="7560" y="19927"/>
                  </a:lnTo>
                  <a:lnTo>
                    <a:pt x="7560" y="21144"/>
                  </a:lnTo>
                  <a:lnTo>
                    <a:pt x="7560" y="21600"/>
                  </a:lnTo>
                  <a:lnTo>
                    <a:pt x="7560" y="19623"/>
                  </a:lnTo>
                  <a:moveTo>
                    <a:pt x="8856" y="19623"/>
                  </a:moveTo>
                  <a:lnTo>
                    <a:pt x="8856" y="19927"/>
                  </a:lnTo>
                  <a:lnTo>
                    <a:pt x="8856" y="21144"/>
                  </a:lnTo>
                  <a:lnTo>
                    <a:pt x="8856" y="21600"/>
                  </a:lnTo>
                  <a:lnTo>
                    <a:pt x="8856" y="19623"/>
                  </a:lnTo>
                  <a:moveTo>
                    <a:pt x="10152" y="19623"/>
                  </a:moveTo>
                  <a:lnTo>
                    <a:pt x="10152" y="19927"/>
                  </a:lnTo>
                  <a:lnTo>
                    <a:pt x="10152" y="21144"/>
                  </a:lnTo>
                  <a:lnTo>
                    <a:pt x="10152" y="21600"/>
                  </a:lnTo>
                  <a:lnTo>
                    <a:pt x="10152" y="19623"/>
                  </a:lnTo>
                  <a:moveTo>
                    <a:pt x="11232" y="19623"/>
                  </a:moveTo>
                  <a:lnTo>
                    <a:pt x="11232" y="19927"/>
                  </a:lnTo>
                  <a:lnTo>
                    <a:pt x="11232" y="21144"/>
                  </a:lnTo>
                  <a:lnTo>
                    <a:pt x="11232" y="21600"/>
                  </a:lnTo>
                  <a:lnTo>
                    <a:pt x="11232" y="19623"/>
                  </a:lnTo>
                  <a:moveTo>
                    <a:pt x="12528" y="19623"/>
                  </a:moveTo>
                  <a:lnTo>
                    <a:pt x="12528" y="19927"/>
                  </a:lnTo>
                  <a:lnTo>
                    <a:pt x="12528" y="21144"/>
                  </a:lnTo>
                  <a:lnTo>
                    <a:pt x="12528" y="21600"/>
                  </a:lnTo>
                  <a:lnTo>
                    <a:pt x="12528" y="19623"/>
                  </a:lnTo>
                  <a:moveTo>
                    <a:pt x="13608" y="19623"/>
                  </a:moveTo>
                  <a:lnTo>
                    <a:pt x="13608" y="19927"/>
                  </a:lnTo>
                  <a:lnTo>
                    <a:pt x="13608" y="21144"/>
                  </a:lnTo>
                  <a:lnTo>
                    <a:pt x="13608" y="21600"/>
                  </a:lnTo>
                  <a:lnTo>
                    <a:pt x="13608" y="19623"/>
                  </a:lnTo>
                  <a:moveTo>
                    <a:pt x="14904" y="19623"/>
                  </a:moveTo>
                  <a:lnTo>
                    <a:pt x="14904" y="19927"/>
                  </a:lnTo>
                  <a:lnTo>
                    <a:pt x="14904" y="21144"/>
                  </a:lnTo>
                  <a:lnTo>
                    <a:pt x="14904" y="21600"/>
                  </a:lnTo>
                  <a:lnTo>
                    <a:pt x="14904" y="19623"/>
                  </a:lnTo>
                  <a:moveTo>
                    <a:pt x="16200" y="19623"/>
                  </a:moveTo>
                  <a:lnTo>
                    <a:pt x="16200" y="19927"/>
                  </a:lnTo>
                  <a:lnTo>
                    <a:pt x="16200" y="21144"/>
                  </a:lnTo>
                  <a:lnTo>
                    <a:pt x="16200" y="21600"/>
                  </a:lnTo>
                  <a:lnTo>
                    <a:pt x="16200" y="19623"/>
                  </a:lnTo>
                  <a:moveTo>
                    <a:pt x="17280" y="19623"/>
                  </a:moveTo>
                  <a:lnTo>
                    <a:pt x="17280" y="19927"/>
                  </a:lnTo>
                  <a:lnTo>
                    <a:pt x="17280" y="21144"/>
                  </a:lnTo>
                  <a:lnTo>
                    <a:pt x="17280" y="21600"/>
                  </a:lnTo>
                  <a:lnTo>
                    <a:pt x="17280" y="19623"/>
                  </a:lnTo>
                  <a:moveTo>
                    <a:pt x="18576" y="19623"/>
                  </a:moveTo>
                  <a:lnTo>
                    <a:pt x="18576" y="19927"/>
                  </a:lnTo>
                  <a:lnTo>
                    <a:pt x="18576" y="21144"/>
                  </a:lnTo>
                  <a:lnTo>
                    <a:pt x="18576" y="21600"/>
                  </a:lnTo>
                  <a:lnTo>
                    <a:pt x="18576" y="19623"/>
                  </a:lnTo>
                  <a:moveTo>
                    <a:pt x="19872" y="19623"/>
                  </a:moveTo>
                  <a:lnTo>
                    <a:pt x="16848" y="19623"/>
                  </a:lnTo>
                  <a:lnTo>
                    <a:pt x="5400" y="19623"/>
                  </a:lnTo>
                  <a:lnTo>
                    <a:pt x="1728" y="19623"/>
                  </a:lnTo>
                  <a:lnTo>
                    <a:pt x="19872" y="19623"/>
                  </a:lnTo>
                  <a:moveTo>
                    <a:pt x="12096" y="14146"/>
                  </a:moveTo>
                  <a:lnTo>
                    <a:pt x="12096" y="13386"/>
                  </a:lnTo>
                  <a:lnTo>
                    <a:pt x="19224" y="13386"/>
                  </a:lnTo>
                  <a:lnTo>
                    <a:pt x="19224" y="14146"/>
                  </a:lnTo>
                  <a:lnTo>
                    <a:pt x="12096" y="14146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56" name="laptop"/>
            <p:cNvSpPr>
              <a:spLocks noEditPoints="1" noChangeArrowheads="1"/>
            </p:cNvSpPr>
            <p:nvPr/>
          </p:nvSpPr>
          <p:spPr bwMode="auto">
            <a:xfrm>
              <a:off x="136" y="227"/>
              <a:ext cx="343" cy="29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71 w 21600"/>
                <a:gd name="T25" fmla="*/ 1843 h 21600"/>
                <a:gd name="T26" fmla="*/ 17318 w 21600"/>
                <a:gd name="T27" fmla="*/ 12311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57" name="laptop"/>
            <p:cNvSpPr>
              <a:spLocks noEditPoints="1" noChangeArrowheads="1"/>
            </p:cNvSpPr>
            <p:nvPr/>
          </p:nvSpPr>
          <p:spPr bwMode="auto">
            <a:xfrm>
              <a:off x="408" y="953"/>
              <a:ext cx="343" cy="29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71 w 21600"/>
                <a:gd name="T25" fmla="*/ 1843 h 21600"/>
                <a:gd name="T26" fmla="*/ 17318 w 21600"/>
                <a:gd name="T27" fmla="*/ 12311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58" name="laptop"/>
            <p:cNvSpPr>
              <a:spLocks noEditPoints="1" noChangeArrowheads="1"/>
            </p:cNvSpPr>
            <p:nvPr/>
          </p:nvSpPr>
          <p:spPr bwMode="auto">
            <a:xfrm>
              <a:off x="544" y="0"/>
              <a:ext cx="343" cy="29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71 w 21600"/>
                <a:gd name="T25" fmla="*/ 1843 h 21600"/>
                <a:gd name="T26" fmla="*/ 17318 w 21600"/>
                <a:gd name="T27" fmla="*/ 12311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59" name="Text Box 11"/>
            <p:cNvSpPr txBox="1">
              <a:spLocks noChangeArrowheads="1"/>
            </p:cNvSpPr>
            <p:nvPr/>
          </p:nvSpPr>
          <p:spPr bwMode="auto">
            <a:xfrm>
              <a:off x="2268" y="46"/>
              <a:ext cx="8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000" b="1">
                  <a:solidFill>
                    <a:srgbClr val="CC0000"/>
                  </a:solidFill>
                  <a:latin typeface="Bookman Old Style" panose="02050604050505020204" pitchFamily="18" charset="0"/>
                  <a:ea typeface="黑体" panose="02010609060101010101" pitchFamily="49" charset="-122"/>
                </a:rPr>
                <a:t>服务器</a:t>
              </a:r>
            </a:p>
          </p:txBody>
        </p:sp>
        <p:sp>
          <p:nvSpPr>
            <p:cNvPr id="31760" name="laptop"/>
            <p:cNvSpPr>
              <a:spLocks noEditPoints="1" noChangeArrowheads="1"/>
            </p:cNvSpPr>
            <p:nvPr/>
          </p:nvSpPr>
          <p:spPr bwMode="auto">
            <a:xfrm>
              <a:off x="0" y="681"/>
              <a:ext cx="343" cy="29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71 w 21600"/>
                <a:gd name="T25" fmla="*/ 1843 h 21600"/>
                <a:gd name="T26" fmla="*/ 17318 w 21600"/>
                <a:gd name="T27" fmla="*/ 12311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61" name="Line 13"/>
            <p:cNvSpPr>
              <a:spLocks noChangeShapeType="1"/>
            </p:cNvSpPr>
            <p:nvPr/>
          </p:nvSpPr>
          <p:spPr bwMode="auto">
            <a:xfrm>
              <a:off x="816" y="136"/>
              <a:ext cx="182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62" name="Line 14"/>
            <p:cNvSpPr>
              <a:spLocks noChangeShapeType="1"/>
            </p:cNvSpPr>
            <p:nvPr/>
          </p:nvSpPr>
          <p:spPr bwMode="auto">
            <a:xfrm>
              <a:off x="453" y="408"/>
              <a:ext cx="363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63" name="Line 15"/>
            <p:cNvSpPr>
              <a:spLocks noChangeShapeType="1"/>
            </p:cNvSpPr>
            <p:nvPr/>
          </p:nvSpPr>
          <p:spPr bwMode="auto">
            <a:xfrm flipV="1">
              <a:off x="317" y="681"/>
              <a:ext cx="454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64" name="Line 16"/>
            <p:cNvSpPr>
              <a:spLocks noChangeShapeType="1"/>
            </p:cNvSpPr>
            <p:nvPr/>
          </p:nvSpPr>
          <p:spPr bwMode="auto">
            <a:xfrm flipV="1">
              <a:off x="726" y="907"/>
              <a:ext cx="272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65" name="Line 17"/>
            <p:cNvSpPr>
              <a:spLocks noChangeShapeType="1"/>
            </p:cNvSpPr>
            <p:nvPr/>
          </p:nvSpPr>
          <p:spPr bwMode="auto">
            <a:xfrm flipV="1">
              <a:off x="1270" y="998"/>
              <a:ext cx="91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66" name="Line 18"/>
            <p:cNvSpPr>
              <a:spLocks noChangeShapeType="1"/>
            </p:cNvSpPr>
            <p:nvPr/>
          </p:nvSpPr>
          <p:spPr bwMode="auto">
            <a:xfrm flipV="1">
              <a:off x="2041" y="635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67" name="Line 19"/>
            <p:cNvSpPr>
              <a:spLocks noChangeShapeType="1"/>
            </p:cNvSpPr>
            <p:nvPr/>
          </p:nvSpPr>
          <p:spPr bwMode="auto">
            <a:xfrm flipV="1">
              <a:off x="2041" y="681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68" name="Line 20"/>
            <p:cNvSpPr>
              <a:spLocks noChangeShapeType="1"/>
            </p:cNvSpPr>
            <p:nvPr/>
          </p:nvSpPr>
          <p:spPr bwMode="auto">
            <a:xfrm flipV="1">
              <a:off x="2041" y="590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69" name="Line 21"/>
            <p:cNvSpPr>
              <a:spLocks noChangeShapeType="1"/>
            </p:cNvSpPr>
            <p:nvPr/>
          </p:nvSpPr>
          <p:spPr bwMode="auto">
            <a:xfrm flipV="1">
              <a:off x="2041" y="726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827088" y="3716338"/>
            <a:ext cx="762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400" b="1">
                <a:latin typeface="Times New Roman" panose="02020603050405020304" pitchFamily="18" charset="0"/>
              </a:rPr>
              <a:t>C/S</a:t>
            </a:r>
            <a:r>
              <a:rPr lang="zh-CN" altLang="en-US" sz="2400" b="1">
                <a:latin typeface="Times New Roman" panose="02020603050405020304" pitchFamily="18" charset="0"/>
              </a:rPr>
              <a:t>结构简单，被大量应用，但不是唯一的交互模式，也容易造成</a:t>
            </a:r>
            <a:r>
              <a:rPr lang="zh-CN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网络</a:t>
            </a:r>
            <a:r>
              <a:rPr lang="zh-CN" altLang="en-US" sz="2400" b="1">
                <a:latin typeface="Times New Roman" panose="02020603050405020304" pitchFamily="18" charset="0"/>
              </a:rPr>
              <a:t>瓶颈和</a:t>
            </a:r>
            <a:r>
              <a:rPr lang="zh-CN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服务器</a:t>
            </a:r>
            <a:r>
              <a:rPr lang="zh-CN" altLang="en-US" sz="2400" b="1">
                <a:latin typeface="Times New Roman" panose="02020603050405020304" pitchFamily="18" charset="0"/>
              </a:rPr>
              <a:t>（门户网站）过载。</a:t>
            </a:r>
            <a:endParaRPr lang="zh-CN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827088" y="4724400"/>
            <a:ext cx="7620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zh-CN" sz="2400" b="1">
                <a:latin typeface="Times New Roman" panose="02020603050405020304" pitchFamily="18" charset="0"/>
              </a:rPr>
              <a:t>P2P(peer to peer</a:t>
            </a:r>
            <a:r>
              <a:rPr lang="zh-CN" altLang="en-US" sz="2400" b="1">
                <a:latin typeface="Times New Roman" panose="02020603050405020304" pitchFamily="18" charset="0"/>
              </a:rPr>
              <a:t>，对等网</a:t>
            </a:r>
            <a:r>
              <a:rPr lang="en-US" altLang="zh-CN" sz="2400" b="1">
                <a:latin typeface="Times New Roman" panose="02020603050405020304" pitchFamily="18" charset="0"/>
              </a:rPr>
              <a:t>)</a:t>
            </a:r>
            <a:r>
              <a:rPr lang="zh-CN" altLang="en-US" sz="2400" b="1">
                <a:latin typeface="Times New Roman" panose="02020603050405020304" pitchFamily="18" charset="0"/>
              </a:rPr>
              <a:t>。无中心服务器的流行网络技术，依赖网络中所有参与者的计算能力和带宽，就近发现和交互信息，目前互联网</a:t>
            </a:r>
            <a:r>
              <a:rPr lang="en-US" altLang="zh-CN" sz="2400" b="1">
                <a:latin typeface="Times New Roman" panose="02020603050405020304" pitchFamily="18" charset="0"/>
              </a:rPr>
              <a:t>50-90</a:t>
            </a:r>
            <a:r>
              <a:rPr lang="zh-CN" altLang="en-US" sz="2400" b="1">
                <a:latin typeface="Times New Roman" panose="02020603050405020304" pitchFamily="18" charset="0"/>
              </a:rPr>
              <a:t>％的流量都来自</a:t>
            </a:r>
            <a:r>
              <a:rPr lang="en-US" altLang="zh-CN" sz="2400" b="1">
                <a:latin typeface="Times New Roman" panose="02020603050405020304" pitchFamily="18" charset="0"/>
              </a:rPr>
              <a:t>P2P </a:t>
            </a:r>
            <a:r>
              <a:rPr lang="zh-CN" altLang="en-US" sz="2400" b="1">
                <a:latin typeface="Times New Roman" panose="02020603050405020304" pitchFamily="18" charset="0"/>
              </a:rPr>
              <a:t>应用。</a:t>
            </a:r>
            <a:endParaRPr lang="zh-CN" altLang="en-US" sz="24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0744" name="Picture 24" descr="c9bdddce88ca973392457ec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196975"/>
            <a:ext cx="2857500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Rectangle 25"/>
          <p:cNvSpPr>
            <a:spLocks noChangeArrowheads="1"/>
          </p:cNvSpPr>
          <p:nvPr/>
        </p:nvSpPr>
        <p:spPr bwMode="auto">
          <a:xfrm>
            <a:off x="2484438" y="6092825"/>
            <a:ext cx="436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2800" b="1">
                <a:solidFill>
                  <a:srgbClr val="CC0000"/>
                </a:solidFill>
                <a:latin typeface="Times New Roman" panose="02020603050405020304" pitchFamily="18" charset="0"/>
              </a:rPr>
              <a:t>哪些是</a:t>
            </a:r>
            <a:r>
              <a:rPr lang="en-US" altLang="zh-CN" sz="2800" b="1">
                <a:solidFill>
                  <a:srgbClr val="CC0000"/>
                </a:solidFill>
                <a:latin typeface="Times New Roman" panose="02020603050405020304" pitchFamily="18" charset="0"/>
              </a:rPr>
              <a:t>P2P</a:t>
            </a:r>
            <a:r>
              <a:rPr lang="zh-CN" altLang="en-US" sz="2800" b="1">
                <a:solidFill>
                  <a:srgbClr val="CC0000"/>
                </a:solidFill>
                <a:latin typeface="Times New Roman" panose="02020603050405020304" pitchFamily="18" charset="0"/>
              </a:rPr>
              <a:t>最广泛的应用？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2" grpId="0" autoUpdateAnimBg="0"/>
      <p:bldP spid="30743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468313" y="4221163"/>
            <a:ext cx="7777162" cy="158432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defRPr/>
            </a:pP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2000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年前后，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SIP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协议的发展类似信令系统的互联网</a:t>
            </a:r>
            <a:r>
              <a:rPr lang="zh-CN" altLang="en-US" sz="2800" b="1"/>
              <a:t>会话（呼叫）系统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，可定义更丰富的</a:t>
            </a:r>
            <a:r>
              <a:rPr lang="zh-CN" altLang="en-US" sz="2800" b="1"/>
              <a:t>会话模式。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468313" y="1412875"/>
            <a:ext cx="7920037" cy="2592388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defRPr/>
            </a:pPr>
            <a:r>
              <a:rPr lang="zh-CN" altLang="en-US" sz="2800" b="1"/>
              <a:t>传统</a:t>
            </a:r>
            <a:r>
              <a:rPr lang="en-US" altLang="zh-CN" sz="2800" b="1"/>
              <a:t>TCP/IP</a:t>
            </a:r>
            <a:r>
              <a:rPr lang="zh-CN" altLang="en-US" sz="2800" b="1"/>
              <a:t>网络应用程序使用客户</a:t>
            </a:r>
            <a:r>
              <a:rPr lang="en-US" altLang="zh-CN" sz="2800" b="1"/>
              <a:t>/</a:t>
            </a:r>
            <a:r>
              <a:rPr lang="zh-CN" altLang="en-US" sz="2800" b="1"/>
              <a:t>服务器模式，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但</a:t>
            </a:r>
            <a:r>
              <a:rPr lang="en-US" altLang="zh-CN" sz="2800" b="1"/>
              <a:t>TCP/IP</a:t>
            </a:r>
            <a:r>
              <a:rPr lang="zh-CN" altLang="en-US" sz="2800" b="1"/>
              <a:t>协议本身并没有定义客户和服务器结构，因特网协议是对等的。实际上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C/S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不是所有应用交互</a:t>
            </a:r>
            <a:r>
              <a:rPr lang="zh-CN" altLang="en-US" sz="2800" b="1"/>
              <a:t>会话模式，如</a:t>
            </a:r>
            <a:r>
              <a:rPr lang="en-US" altLang="zh-CN" sz="2800" b="1"/>
              <a:t>IP</a:t>
            </a:r>
            <a:r>
              <a:rPr lang="zh-CN" altLang="en-US" sz="2800" b="1"/>
              <a:t>电话、视频会议、多方游戏、群聊等。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971550" y="549275"/>
            <a:ext cx="6477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CC0000"/>
                </a:solidFill>
                <a:latin typeface="宋体" panose="02010600030101010101" pitchFamily="2" charset="-122"/>
              </a:rPr>
              <a:t>课程思考总结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7088" y="2205038"/>
            <a:ext cx="7391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</a:rPr>
              <a:t>、什么是</a:t>
            </a:r>
            <a:r>
              <a:rPr lang="en-US" altLang="zh-CN" sz="2800" b="1">
                <a:latin typeface="Times New Roman" panose="02020603050405020304" pitchFamily="18" charset="0"/>
              </a:rPr>
              <a:t>C/S</a:t>
            </a:r>
            <a:r>
              <a:rPr lang="zh-CN" altLang="en-US" sz="2800" b="1">
                <a:latin typeface="Times New Roman" panose="02020603050405020304" pitchFamily="18" charset="0"/>
              </a:rPr>
              <a:t>工作模式</a:t>
            </a:r>
            <a:r>
              <a:rPr lang="en-US" altLang="zh-CN" sz="2800" b="1"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812800" y="2881313"/>
            <a:ext cx="7391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</a:rPr>
              <a:t>、网络应用为什么需要</a:t>
            </a:r>
            <a:r>
              <a:rPr lang="en-US" altLang="zh-CN" sz="2800" b="1" dirty="0">
                <a:latin typeface="Times New Roman" panose="02020603050405020304" pitchFamily="18" charset="0"/>
              </a:rPr>
              <a:t>C/S</a:t>
            </a:r>
            <a:r>
              <a:rPr lang="zh-CN" altLang="en-US" sz="2800" b="1" dirty="0">
                <a:latin typeface="Times New Roman" panose="02020603050405020304" pitchFamily="18" charset="0"/>
              </a:rPr>
              <a:t>模式</a:t>
            </a:r>
            <a:r>
              <a:rPr lang="en-US" altLang="zh-CN" sz="28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812800" y="3602038"/>
            <a:ext cx="7391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4</a:t>
            </a:r>
            <a:r>
              <a:rPr lang="zh-CN" altLang="en-US" sz="2800" b="1">
                <a:latin typeface="Times New Roman" panose="02020603050405020304" pitchFamily="18" charset="0"/>
              </a:rPr>
              <a:t>、 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为什么通常服务器软件复杂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en-US" altLang="zh-CN" sz="2400">
              <a:latin typeface="Times New Roman" panose="02020603050405020304" pitchFamily="18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812800" y="4321175"/>
            <a:ext cx="7391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5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、应用进程通信端口地址，为什么还要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</a:rPr>
              <a:t>IP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地址？是否需要物理网地址？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827088" y="1484313"/>
            <a:ext cx="7391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</a:rPr>
              <a:t>、因特网通信模式是什么</a:t>
            </a:r>
            <a:r>
              <a:rPr lang="en-US" altLang="zh-CN" sz="2800" b="1"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812800" y="5373688"/>
            <a:ext cx="7391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6</a:t>
            </a:r>
            <a:r>
              <a:rPr lang="zh-CN" altLang="en-US" sz="2800" b="1">
                <a:latin typeface="Times New Roman" panose="02020603050405020304" pitchFamily="18" charset="0"/>
              </a:rPr>
              <a:t>、因特网应用交互</a:t>
            </a:r>
            <a:r>
              <a:rPr lang="en-US" altLang="zh-CN" sz="2800" b="1">
                <a:latin typeface="Times New Roman" panose="02020603050405020304" pitchFamily="18" charset="0"/>
              </a:rPr>
              <a:t>C/S</a:t>
            </a:r>
            <a:r>
              <a:rPr lang="zh-CN" altLang="en-US" sz="2800" b="1">
                <a:latin typeface="Times New Roman" panose="02020603050405020304" pitchFamily="18" charset="0"/>
              </a:rPr>
              <a:t>外还有哪些模式</a:t>
            </a:r>
            <a:r>
              <a:rPr lang="en-US" altLang="zh-CN" sz="2800" b="1">
                <a:latin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utoUpdateAnimBg="0"/>
      <p:bldP spid="32772" grpId="0" autoUpdateAnimBg="0"/>
      <p:bldP spid="32773" grpId="0" autoUpdateAnimBg="0"/>
      <p:bldP spid="32774" grpId="0" autoUpdateAnimBg="0"/>
      <p:bldP spid="32775" grpId="0" autoUpdateAnimBg="0"/>
      <p:bldP spid="10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1116013" y="549275"/>
            <a:ext cx="6477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 dirty="0" smtClean="0">
                <a:solidFill>
                  <a:srgbClr val="CC0000"/>
                </a:solidFill>
                <a:latin typeface="宋体" panose="02010600030101010101" pitchFamily="2" charset="-122"/>
              </a:rPr>
              <a:t>第</a:t>
            </a:r>
            <a:r>
              <a:rPr lang="en-US" altLang="zh-CN" sz="2800" b="1" dirty="0" smtClean="0">
                <a:solidFill>
                  <a:srgbClr val="CC0000"/>
                </a:solidFill>
                <a:latin typeface="宋体" panose="02010600030101010101" pitchFamily="2" charset="-122"/>
              </a:rPr>
              <a:t>4.1</a:t>
            </a:r>
            <a:r>
              <a:rPr lang="zh-CN" altLang="en-US" sz="2800" b="1" dirty="0">
                <a:solidFill>
                  <a:srgbClr val="CC0000"/>
                </a:solidFill>
                <a:latin typeface="宋体" panose="02010600030101010101" pitchFamily="2" charset="-122"/>
              </a:rPr>
              <a:t>章 作业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900113" y="1628775"/>
            <a:ext cx="7473950" cy="392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1</a:t>
            </a:r>
            <a:r>
              <a:rPr lang="zh-CN" altLang="en-US" sz="2400" b="1" dirty="0">
                <a:latin typeface="Times New Roman" panose="02020603050405020304" pitchFamily="18" charset="0"/>
              </a:rPr>
              <a:t>、因特网通信模式和</a:t>
            </a:r>
            <a:r>
              <a:rPr lang="en-US" altLang="zh-CN" sz="2400" b="1" dirty="0">
                <a:latin typeface="Times New Roman" panose="02020603050405020304" pitchFamily="18" charset="0"/>
              </a:rPr>
              <a:t>C/S</a:t>
            </a:r>
            <a:r>
              <a:rPr lang="zh-CN" altLang="en-US" sz="2400" b="1" dirty="0">
                <a:latin typeface="Times New Roman" panose="02020603050405020304" pitchFamily="18" charset="0"/>
              </a:rPr>
              <a:t>模式各自解决什么问题。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</a:rPr>
              <a:t>、客户软件和服务器软件主要特点。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3</a:t>
            </a:r>
            <a:r>
              <a:rPr lang="zh-CN" altLang="en-US" sz="2400" b="1" dirty="0">
                <a:latin typeface="Times New Roman" panose="02020603050405020304" pitchFamily="18" charset="0"/>
              </a:rPr>
              <a:t>、一个服务器软件通常需要包括哪些主要的功能部分。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4</a:t>
            </a:r>
            <a:r>
              <a:rPr lang="zh-CN" altLang="en-US" sz="2400" b="1" dirty="0">
                <a:latin typeface="Times New Roman" panose="02020603050405020304" pitchFamily="18" charset="0"/>
              </a:rPr>
              <a:t>、</a:t>
            </a:r>
            <a:r>
              <a:rPr lang="zh-CN" altLang="en-US" sz="2400" b="1" dirty="0">
                <a:solidFill>
                  <a:srgbClr val="000000"/>
                </a:solidFill>
              </a:rPr>
              <a:t>为什么通常服务器端口号是唯一定义的，而客户端的端口号可以临时指定？</a:t>
            </a:r>
            <a:r>
              <a:rPr lang="zh-CN" altLang="en-US" sz="2400" b="1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5</a:t>
            </a:r>
            <a:r>
              <a:rPr lang="zh-CN" altLang="en-US" sz="2400" b="1" dirty="0">
                <a:latin typeface="Times New Roman" panose="02020603050405020304" pitchFamily="18" charset="0"/>
              </a:rPr>
              <a:t>、 ★处理 </a:t>
            </a:r>
            <a:r>
              <a:rPr lang="en-US" altLang="zh-CN" sz="2400" b="1" dirty="0">
                <a:latin typeface="Times New Roman" panose="02020603050405020304" pitchFamily="18" charset="0"/>
              </a:rPr>
              <a:t>C/S</a:t>
            </a:r>
            <a:r>
              <a:rPr lang="zh-CN" altLang="en-US" sz="2400" b="1" dirty="0">
                <a:latin typeface="Times New Roman" panose="02020603050405020304" pitchFamily="18" charset="0"/>
              </a:rPr>
              <a:t>模式外，因特网会话协调的方式。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endParaRPr lang="zh-CN" altLang="en-US" sz="24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295400" y="533400"/>
            <a:ext cx="624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latin typeface="Times New Roman" panose="02020603050405020304" pitchFamily="18" charset="0"/>
              </a:rPr>
              <a:t>第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4.1</a:t>
            </a:r>
            <a:r>
              <a:rPr lang="zh-CN" altLang="en-US" sz="3200" b="1" dirty="0">
                <a:latin typeface="Times New Roman" panose="02020603050405020304" pitchFamily="18" charset="0"/>
              </a:rPr>
              <a:t>节：重点与难点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430338" y="1765300"/>
            <a:ext cx="6019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 b="1">
              <a:latin typeface="宋体" panose="02010600030101010101" pitchFamily="2" charset="-122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258888" y="1196975"/>
            <a:ext cx="7010400" cy="2611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30000"/>
              </a:lnSpc>
              <a:spcBef>
                <a:spcPct val="35000"/>
              </a:spcBef>
              <a:buFont typeface="Arial" panose="020B0604020202020204" pitchFamily="34" charset="0"/>
              <a:buNone/>
            </a:pPr>
            <a:endParaRPr lang="zh-CN" altLang="en-US" sz="2400" b="1" dirty="0">
              <a:latin typeface="宋体" panose="02010600030101010101" pitchFamily="2" charset="-122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理解与掌握：</a:t>
            </a:r>
            <a:endParaRPr lang="en-US" altLang="zh-CN" sz="2400" b="1" dirty="0">
              <a:latin typeface="宋体" panose="02010600030101010101" pitchFamily="2" charset="-122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宋体" panose="02010600030101010101" pitchFamily="2" charset="-122"/>
              </a:rPr>
              <a:t>1</a:t>
            </a:r>
            <a:r>
              <a:rPr lang="zh-CN" altLang="en-US" sz="2400" b="1" dirty="0">
                <a:latin typeface="宋体" panose="02010600030101010101" pitchFamily="2" charset="-122"/>
              </a:rPr>
              <a:t>、因特网通信模式</a:t>
            </a: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宋体" panose="02010600030101010101" pitchFamily="2" charset="-122"/>
              </a:rPr>
              <a:t>2</a:t>
            </a:r>
            <a:r>
              <a:rPr lang="zh-CN" altLang="en-US" sz="2400" b="1" dirty="0">
                <a:latin typeface="宋体" panose="02010600030101010101" pitchFamily="2" charset="-122"/>
              </a:rPr>
              <a:t>、</a:t>
            </a:r>
            <a:r>
              <a:rPr lang="en-US" altLang="zh-CN" sz="2400" b="1" dirty="0">
                <a:latin typeface="宋体" panose="02010600030101010101" pitchFamily="2" charset="-122"/>
              </a:rPr>
              <a:t>C/S</a:t>
            </a:r>
            <a:r>
              <a:rPr lang="zh-CN" altLang="en-US" sz="2400" b="1" dirty="0">
                <a:latin typeface="宋体" panose="02010600030101010101" pitchFamily="2" charset="-122"/>
              </a:rPr>
              <a:t>模式的基本概念</a:t>
            </a: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宋体" panose="02010600030101010101" pitchFamily="2" charset="-122"/>
              </a:rPr>
              <a:t>3</a:t>
            </a:r>
            <a:r>
              <a:rPr lang="zh-CN" altLang="en-US" sz="2400" b="1" dirty="0">
                <a:latin typeface="宋体" panose="02010600030101010101" pitchFamily="2" charset="-122"/>
              </a:rPr>
              <a:t>、</a:t>
            </a:r>
            <a:r>
              <a:rPr lang="en-US" altLang="zh-CN" sz="2400" b="1" dirty="0">
                <a:latin typeface="宋体" panose="02010600030101010101" pitchFamily="2" charset="-122"/>
              </a:rPr>
              <a:t>C/S</a:t>
            </a:r>
            <a:r>
              <a:rPr lang="zh-CN" altLang="en-US" sz="2400" b="1" dirty="0">
                <a:latin typeface="宋体" panose="02010600030101010101" pitchFamily="2" charset="-122"/>
              </a:rPr>
              <a:t>的工作过程，以及</a:t>
            </a:r>
            <a:r>
              <a:rPr lang="en-US" altLang="zh-CN" sz="2400" b="1" dirty="0">
                <a:latin typeface="宋体" panose="02010600030101010101" pitchFamily="2" charset="-122"/>
              </a:rPr>
              <a:t>C/S</a:t>
            </a:r>
            <a:r>
              <a:rPr lang="zh-CN" altLang="en-US" sz="2400" b="1" dirty="0">
                <a:latin typeface="宋体" panose="02010600030101010101" pitchFamily="2" charset="-122"/>
              </a:rPr>
              <a:t>软件的各自特点</a:t>
            </a: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宋体" panose="02010600030101010101" pitchFamily="2" charset="-122"/>
              </a:rPr>
              <a:t>4</a:t>
            </a:r>
            <a:r>
              <a:rPr lang="zh-CN" altLang="en-US" sz="2400" b="1" dirty="0">
                <a:latin typeface="宋体" panose="02010600030101010101" pitchFamily="2" charset="-122"/>
              </a:rPr>
              <a:t>、协议端口号及应用，插口地址概念</a:t>
            </a:r>
            <a:endParaRPr lang="zh-CN" altLang="en-US" sz="2400" b="1" dirty="0">
              <a:latin typeface="Times New Roman" panose="02020603050405020304" pitchFamily="18" charset="0"/>
            </a:endParaRPr>
          </a:p>
          <a:p>
            <a:pPr>
              <a:lnSpc>
                <a:spcPct val="3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endParaRPr lang="zh-CN" altLang="en-US" sz="2400" b="1" dirty="0">
              <a:latin typeface="宋体" panose="02010600030101010101" pitchFamily="2" charset="-122"/>
            </a:endParaRP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1258888" y="3933825"/>
            <a:ext cx="6172200" cy="188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主要了解：</a:t>
            </a:r>
            <a:endParaRPr lang="en-US" altLang="zh-CN" sz="2400" b="1" dirty="0">
              <a:latin typeface="宋体" panose="02010600030101010101" pitchFamily="2" charset="-122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宋体" panose="02010600030101010101" pitchFamily="2" charset="-122"/>
              </a:rPr>
              <a:t>1</a:t>
            </a:r>
            <a:r>
              <a:rPr lang="zh-CN" altLang="en-US" sz="2400" b="1" dirty="0">
                <a:latin typeface="宋体" panose="02010600030101010101" pitchFamily="2" charset="-122"/>
              </a:rPr>
              <a:t>、熟知的协议端口号与使用</a:t>
            </a:r>
          </a:p>
          <a:p>
            <a:pPr>
              <a:lnSpc>
                <a:spcPct val="100000"/>
              </a:lnSpc>
              <a:spcBef>
                <a:spcPct val="30000"/>
              </a:spcBef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宋体" panose="02010600030101010101" pitchFamily="2" charset="-122"/>
              </a:rPr>
              <a:t>2</a:t>
            </a:r>
            <a:r>
              <a:rPr lang="zh-CN" altLang="en-US" sz="2400" b="1" dirty="0">
                <a:latin typeface="宋体" panose="02010600030101010101" pitchFamily="2" charset="-122"/>
              </a:rPr>
              <a:t>、互联网</a:t>
            </a:r>
            <a:r>
              <a:rPr lang="en-US" altLang="zh-CN" sz="2400" b="1" dirty="0">
                <a:latin typeface="宋体" panose="02010600030101010101" pitchFamily="2" charset="-122"/>
              </a:rPr>
              <a:t>C/S</a:t>
            </a:r>
            <a:r>
              <a:rPr lang="zh-CN" altLang="en-US" sz="2400" b="1" dirty="0">
                <a:latin typeface="宋体" panose="02010600030101010101" pitchFamily="2" charset="-122"/>
              </a:rPr>
              <a:t>工作模式与</a:t>
            </a:r>
            <a:r>
              <a:rPr lang="en-US" altLang="zh-CN" sz="2400" b="1" dirty="0">
                <a:latin typeface="宋体" panose="02010600030101010101" pitchFamily="2" charset="-122"/>
              </a:rPr>
              <a:t>TCP/IP</a:t>
            </a:r>
            <a:r>
              <a:rPr lang="zh-CN" altLang="en-US" sz="2400" b="1" dirty="0">
                <a:latin typeface="宋体" panose="02010600030101010101" pitchFamily="2" charset="-122"/>
              </a:rPr>
              <a:t>的关系</a:t>
            </a:r>
          </a:p>
          <a:p>
            <a:pPr>
              <a:lnSpc>
                <a:spcPct val="100000"/>
              </a:lnSpc>
              <a:spcBef>
                <a:spcPct val="30000"/>
              </a:spcBef>
              <a:buFont typeface="Arial" panose="020B0604020202020204" pitchFamily="34" charset="0"/>
              <a:buNone/>
            </a:pPr>
            <a:r>
              <a:rPr lang="en-US" altLang="zh-CN" sz="2400" b="1" dirty="0">
                <a:latin typeface="宋体" panose="02010600030101010101" pitchFamily="2" charset="-122"/>
              </a:rPr>
              <a:t>3</a:t>
            </a:r>
            <a:r>
              <a:rPr lang="zh-CN" altLang="en-US" sz="2400" b="1" dirty="0">
                <a:latin typeface="宋体" panose="02010600030101010101" pitchFamily="2" charset="-122"/>
              </a:rPr>
              <a:t>、服务器并发处理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066800" y="463550"/>
            <a:ext cx="701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latin typeface="Times New Roman" panose="02020603050405020304" pitchFamily="18" charset="0"/>
              </a:rPr>
              <a:t>第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4.1.1  </a:t>
            </a:r>
            <a:r>
              <a:rPr lang="zh-CN" altLang="en-US" sz="3200" b="1" dirty="0">
                <a:latin typeface="Times New Roman" panose="02020603050405020304" pitchFamily="18" charset="0"/>
              </a:rPr>
              <a:t>因特网通信模式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47700" y="1185863"/>
            <a:ext cx="81534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None/>
              <a:defRPr/>
            </a:pPr>
            <a:r>
              <a:rPr lang="zh-CN" alt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</a:t>
            </a:r>
            <a:r>
              <a:rPr lang="en-US" altLang="zh-CN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4.1.1.1 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因特网基本通信模式</a:t>
            </a:r>
            <a:endParaRPr lang="zh-CN" altLang="en-US" sz="28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27088" y="1666875"/>
            <a:ext cx="1800225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None/>
              <a:defRPr/>
            </a:pPr>
            <a:r>
              <a:rPr lang="zh-CN" alt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流模式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39750" y="2276475"/>
            <a:ext cx="8353425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zh-CN" altLang="en-US" b="1">
                <a:latin typeface="Times New Roman" panose="02020603050405020304" pitchFamily="18" charset="0"/>
              </a:rPr>
              <a:t>流（</a:t>
            </a:r>
            <a:r>
              <a:rPr lang="en-US" altLang="zh-CN" b="1">
                <a:latin typeface="Times New Roman" panose="02020603050405020304" pitchFamily="18" charset="0"/>
              </a:rPr>
              <a:t>stream):</a:t>
            </a:r>
            <a:r>
              <a:rPr lang="zh-CN" altLang="en-US" b="1">
                <a:latin typeface="Times New Roman" panose="02020603050405020304" pitchFamily="18" charset="0"/>
              </a:rPr>
              <a:t>应用进程间的一系列的有序字符串。流一般在收发之间是双向的，如浏览器</a:t>
            </a:r>
            <a:r>
              <a:rPr lang="en-US" altLang="zh-CN" b="1">
                <a:latin typeface="Times New Roman" panose="02020603050405020304" pitchFamily="18" charset="0"/>
              </a:rPr>
              <a:t>---Web</a:t>
            </a:r>
            <a:r>
              <a:rPr lang="zh-CN" altLang="en-US" b="1">
                <a:latin typeface="Times New Roman" panose="02020603050405020304" pitchFamily="18" charset="0"/>
              </a:rPr>
              <a:t>服务器间通信。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68313" y="4724400"/>
            <a:ext cx="7920037" cy="158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zh-CN" altLang="en-US" b="1">
                <a:latin typeface="Times New Roman" panose="02020603050405020304" pitchFamily="18" charset="0"/>
              </a:rPr>
              <a:t>流模式都是面向连接的，是</a:t>
            </a:r>
            <a:r>
              <a:rPr lang="en-US" altLang="zh-CN" b="1">
                <a:latin typeface="Times New Roman" panose="02020603050405020304" pitchFamily="18" charset="0"/>
              </a:rPr>
              <a:t>1</a:t>
            </a:r>
            <a:r>
              <a:rPr lang="zh-CN" altLang="en-US" b="1">
                <a:latin typeface="Times New Roman" panose="02020603050405020304" pitchFamily="18" charset="0"/>
              </a:rPr>
              <a:t>对</a:t>
            </a:r>
            <a:r>
              <a:rPr lang="en-US" altLang="zh-CN" b="1">
                <a:latin typeface="Times New Roman" panose="02020603050405020304" pitchFamily="18" charset="0"/>
              </a:rPr>
              <a:t>1</a:t>
            </a:r>
            <a:r>
              <a:rPr lang="zh-CN" altLang="en-US" b="1">
                <a:latin typeface="Times New Roman" panose="02020603050405020304" pitchFamily="18" charset="0"/>
              </a:rPr>
              <a:t>交互通信，因特网必须在连接之上完成业务流交互，通常流字节系列编号由</a:t>
            </a:r>
            <a:r>
              <a:rPr lang="en-US" altLang="zh-CN" b="1">
                <a:latin typeface="Times New Roman" panose="02020603050405020304" pitchFamily="18" charset="0"/>
              </a:rPr>
              <a:t>TCP</a:t>
            </a:r>
            <a:r>
              <a:rPr lang="zh-CN" altLang="en-US" b="1">
                <a:latin typeface="Times New Roman" panose="02020603050405020304" pitchFamily="18" charset="0"/>
              </a:rPr>
              <a:t>连接管理，接收端将完整接收的字节拼装还原为原信息顺序。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68313" y="3357563"/>
            <a:ext cx="8064500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Char char="•"/>
            </a:pPr>
            <a:r>
              <a:rPr lang="zh-CN" altLang="en-US" b="1">
                <a:latin typeface="Times New Roman" panose="02020603050405020304" pitchFamily="18" charset="0"/>
              </a:rPr>
              <a:t>流模式下传送信息，网络可以任意字节长度</a:t>
            </a:r>
            <a:r>
              <a:rPr lang="en-US" altLang="zh-CN" b="1">
                <a:latin typeface="Times New Roman" panose="02020603050405020304" pitchFamily="18" charset="0"/>
              </a:rPr>
              <a:t>N</a:t>
            </a:r>
            <a:r>
              <a:rPr lang="zh-CN" altLang="en-US" b="1">
                <a:latin typeface="Times New Roman" panose="02020603050405020304" pitchFamily="18" charset="0"/>
              </a:rPr>
              <a:t>字节的编号传送，即可以把多个小字节块合并成大字节块，或大字节块拆分成小字节块传送。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331913" y="539750"/>
            <a:ext cx="1800225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None/>
              <a:defRPr/>
            </a:pPr>
            <a:r>
              <a:rPr lang="zh-CN" alt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报文模式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95288" y="1196975"/>
            <a:ext cx="7920037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zh-CN" altLang="en-US" b="1">
                <a:latin typeface="Times New Roman" panose="02020603050405020304" pitchFamily="18" charset="0"/>
              </a:rPr>
              <a:t>报文模式（</a:t>
            </a:r>
            <a:r>
              <a:rPr lang="en-US" altLang="zh-CN" b="1">
                <a:latin typeface="Times New Roman" panose="02020603050405020304" pitchFamily="18" charset="0"/>
              </a:rPr>
              <a:t>Message parading):	</a:t>
            </a:r>
            <a:r>
              <a:rPr lang="zh-CN" altLang="en-US" b="1">
                <a:latin typeface="Times New Roman" panose="02020603050405020304" pitchFamily="18" charset="0"/>
              </a:rPr>
              <a:t>发和收都是一个确定的数据包，没有字节编号或顺序。</a:t>
            </a:r>
          </a:p>
          <a:p>
            <a:pPr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zh-CN" altLang="en-US" b="1">
                <a:latin typeface="Times New Roman" panose="02020603050405020304" pitchFamily="18" charset="0"/>
              </a:rPr>
              <a:t>报文模式是面向无连接的，可以</a:t>
            </a:r>
            <a:r>
              <a:rPr lang="en-US" altLang="zh-CN" b="1">
                <a:latin typeface="Times New Roman" panose="02020603050405020304" pitchFamily="18" charset="0"/>
              </a:rPr>
              <a:t>1</a:t>
            </a:r>
            <a:r>
              <a:rPr lang="zh-CN" altLang="en-US" b="1">
                <a:latin typeface="Times New Roman" panose="02020603050405020304" pitchFamily="18" charset="0"/>
              </a:rPr>
              <a:t>对</a:t>
            </a:r>
            <a:r>
              <a:rPr lang="en-US" altLang="zh-CN" b="1">
                <a:latin typeface="Times New Roman" panose="02020603050405020304" pitchFamily="18" charset="0"/>
              </a:rPr>
              <a:t>1</a:t>
            </a:r>
            <a:r>
              <a:rPr lang="zh-CN" altLang="en-US" b="1">
                <a:latin typeface="Times New Roman" panose="02020603050405020304" pitchFamily="18" charset="0"/>
              </a:rPr>
              <a:t>、 </a:t>
            </a:r>
            <a:r>
              <a:rPr lang="en-US" altLang="zh-CN" b="1">
                <a:latin typeface="Times New Roman" panose="02020603050405020304" pitchFamily="18" charset="0"/>
              </a:rPr>
              <a:t>1</a:t>
            </a:r>
            <a:r>
              <a:rPr lang="zh-CN" altLang="en-US" b="1">
                <a:latin typeface="Times New Roman" panose="02020603050405020304" pitchFamily="18" charset="0"/>
              </a:rPr>
              <a:t>对多、多对</a:t>
            </a:r>
            <a:r>
              <a:rPr lang="en-US" altLang="zh-CN" b="1">
                <a:latin typeface="Times New Roman" panose="02020603050405020304" pitchFamily="18" charset="0"/>
              </a:rPr>
              <a:t>1</a:t>
            </a:r>
            <a:r>
              <a:rPr lang="zh-CN" altLang="en-US" b="1">
                <a:latin typeface="Times New Roman" panose="02020603050405020304" pitchFamily="18" charset="0"/>
              </a:rPr>
              <a:t>等方式通信，可能丢失（不作丢失重发处理），以及信息顺序错乱。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803275" y="4000500"/>
            <a:ext cx="7056438" cy="2519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</a:pPr>
            <a:r>
              <a:rPr lang="zh-CN" altLang="en-US" b="1">
                <a:latin typeface="Times New Roman" panose="02020603050405020304" pitchFamily="18" charset="0"/>
              </a:rPr>
              <a:t>             </a:t>
            </a:r>
            <a:r>
              <a:rPr lang="zh-CN" altLang="en-US" sz="2000" b="1">
                <a:latin typeface="Times New Roman" panose="02020603050405020304" pitchFamily="18" charset="0"/>
              </a:rPr>
              <a:t>面向连接的                                    无连接的</a:t>
            </a:r>
          </a:p>
          <a:p>
            <a:pPr eaLnBrk="1" hangingPunct="1">
              <a:lnSpc>
                <a:spcPct val="110000"/>
              </a:lnSpc>
              <a:spcBef>
                <a:spcPct val="20000"/>
              </a:spcBef>
            </a:pPr>
            <a:r>
              <a:rPr lang="zh-CN" altLang="en-US" sz="2000" b="1">
                <a:latin typeface="Times New Roman" panose="02020603050405020304" pitchFamily="18" charset="0"/>
              </a:rPr>
              <a:t>                </a:t>
            </a:r>
            <a:r>
              <a:rPr lang="en-US" altLang="zh-CN" sz="2000" b="1">
                <a:latin typeface="Times New Roman" panose="02020603050405020304" pitchFamily="18" charset="0"/>
              </a:rPr>
              <a:t>1</a:t>
            </a:r>
            <a:r>
              <a:rPr lang="zh-CN" altLang="en-US" sz="2000" b="1">
                <a:latin typeface="Times New Roman" panose="02020603050405020304" pitchFamily="18" charset="0"/>
              </a:rPr>
              <a:t>对</a:t>
            </a:r>
            <a:r>
              <a:rPr lang="en-US" altLang="zh-CN" sz="2000" b="1">
                <a:latin typeface="Times New Roman" panose="02020603050405020304" pitchFamily="18" charset="0"/>
              </a:rPr>
              <a:t>1                                                </a:t>
            </a:r>
            <a:r>
              <a:rPr lang="zh-CN" altLang="en-US" sz="2000" b="1">
                <a:latin typeface="Times New Roman" panose="02020603050405020304" pitchFamily="18" charset="0"/>
              </a:rPr>
              <a:t>多对多 </a:t>
            </a:r>
          </a:p>
          <a:p>
            <a:pPr eaLnBrk="1" hangingPunct="1">
              <a:lnSpc>
                <a:spcPct val="110000"/>
              </a:lnSpc>
              <a:spcBef>
                <a:spcPct val="20000"/>
              </a:spcBef>
            </a:pPr>
            <a:r>
              <a:rPr lang="zh-CN" altLang="en-US" sz="2000" b="1">
                <a:latin typeface="Times New Roman" panose="02020603050405020304" pitchFamily="18" charset="0"/>
              </a:rPr>
              <a:t>                字节序列                                         报文序列</a:t>
            </a:r>
          </a:p>
          <a:p>
            <a:pPr eaLnBrk="1" hangingPunct="1">
              <a:lnSpc>
                <a:spcPct val="110000"/>
              </a:lnSpc>
              <a:spcBef>
                <a:spcPct val="20000"/>
              </a:spcBef>
            </a:pPr>
            <a:r>
              <a:rPr lang="zh-CN" altLang="en-US" sz="2000" b="1">
                <a:latin typeface="Times New Roman" panose="02020603050405020304" pitchFamily="18" charset="0"/>
              </a:rPr>
              <a:t>                任意长度                                         最大</a:t>
            </a:r>
            <a:r>
              <a:rPr lang="en-US" altLang="zh-CN" sz="2000" b="1">
                <a:latin typeface="Times New Roman" panose="02020603050405020304" pitchFamily="18" charset="0"/>
              </a:rPr>
              <a:t>64kB</a:t>
            </a:r>
          </a:p>
          <a:p>
            <a:pPr eaLnBrk="1" hangingPunct="1">
              <a:lnSpc>
                <a:spcPct val="110000"/>
              </a:lnSpc>
              <a:spcBef>
                <a:spcPct val="20000"/>
              </a:spcBef>
            </a:pPr>
            <a:r>
              <a:rPr lang="en-US" altLang="zh-CN" sz="2000" b="1">
                <a:latin typeface="Times New Roman" panose="02020603050405020304" pitchFamily="18" charset="0"/>
              </a:rPr>
              <a:t>                </a:t>
            </a:r>
            <a:r>
              <a:rPr lang="zh-CN" altLang="en-US" sz="2000" b="1">
                <a:latin typeface="Times New Roman" panose="02020603050405020304" pitchFamily="18" charset="0"/>
              </a:rPr>
              <a:t>绝大多数应用中使用                     组播、多媒体应用</a:t>
            </a:r>
          </a:p>
          <a:p>
            <a:pPr eaLnBrk="1" hangingPunct="1">
              <a:lnSpc>
                <a:spcPct val="110000"/>
              </a:lnSpc>
              <a:spcBef>
                <a:spcPct val="20000"/>
              </a:spcBef>
            </a:pPr>
            <a:r>
              <a:rPr lang="zh-CN" altLang="en-US" sz="2000" b="1">
                <a:latin typeface="Times New Roman" panose="02020603050405020304" pitchFamily="18" charset="0"/>
              </a:rPr>
              <a:t>                构建在</a:t>
            </a:r>
            <a:r>
              <a:rPr lang="en-US" altLang="zh-CN" sz="2000" b="1">
                <a:latin typeface="Times New Roman" panose="02020603050405020304" pitchFamily="18" charset="0"/>
              </a:rPr>
              <a:t>TCP</a:t>
            </a:r>
            <a:r>
              <a:rPr lang="zh-CN" altLang="en-US" sz="2000" b="1">
                <a:latin typeface="Times New Roman" panose="02020603050405020304" pitchFamily="18" charset="0"/>
              </a:rPr>
              <a:t>上                                 构建在</a:t>
            </a:r>
            <a:r>
              <a:rPr lang="en-US" altLang="zh-CN" sz="2000" b="1">
                <a:latin typeface="Times New Roman" panose="02020603050405020304" pitchFamily="18" charset="0"/>
              </a:rPr>
              <a:t>UDP</a:t>
            </a:r>
            <a:r>
              <a:rPr lang="zh-CN" altLang="en-US" sz="2000" b="1">
                <a:latin typeface="Times New Roman" panose="02020603050405020304" pitchFamily="18" charset="0"/>
              </a:rPr>
              <a:t>上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666875" y="3424238"/>
            <a:ext cx="5616575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None/>
              <a:defRPr/>
            </a:pPr>
            <a:r>
              <a:rPr lang="zh-CN" altLang="en-US" sz="24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流模式                 报文模式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219200" y="520700"/>
            <a:ext cx="7010400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  <a:defRPr/>
            </a:pPr>
            <a:r>
              <a:rPr lang="zh-CN" altLang="en-US" sz="3200" b="1" dirty="0" smtClean="0"/>
              <a:t>第</a:t>
            </a:r>
            <a:r>
              <a:rPr lang="en-US" altLang="zh-CN" sz="3200" b="1" dirty="0" smtClean="0"/>
              <a:t>4</a:t>
            </a:r>
            <a:r>
              <a:rPr lang="zh-CN" altLang="en-US" sz="3200" b="1" dirty="0" smtClean="0"/>
              <a:t>.</a:t>
            </a:r>
            <a:r>
              <a:rPr lang="zh-CN" altLang="en-US" sz="3200" b="1" dirty="0"/>
              <a:t>1.2  C/S</a:t>
            </a: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sym typeface="Arial" panose="020B0604020202020204" pitchFamily="34" charset="0"/>
              </a:rPr>
              <a:t>（</a:t>
            </a: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Client/Server)</a:t>
            </a:r>
            <a:r>
              <a:rPr lang="zh-CN" altLang="en-US" sz="3200" b="1" dirty="0"/>
              <a:t>交互模式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47700" y="1238250"/>
            <a:ext cx="81534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None/>
              <a:defRPr/>
            </a:pPr>
            <a:r>
              <a:rPr lang="zh-CN" alt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</a:t>
            </a:r>
            <a:r>
              <a:rPr lang="en-US" altLang="zh-CN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4.1.2.1 </a:t>
            </a:r>
            <a:r>
              <a:rPr lang="en-US" altLang="zh-CN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C/S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模式基本概念</a:t>
            </a:r>
            <a:endParaRPr lang="zh-CN" altLang="en-US" sz="28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11188" y="2565400"/>
            <a:ext cx="78486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zh-CN" altLang="en-US" b="1">
                <a:latin typeface="Times New Roman" panose="02020603050405020304" pitchFamily="18" charset="0"/>
              </a:rPr>
              <a:t>早期单机应用软件一般只和本机资源交互，包括通信串</a:t>
            </a:r>
            <a:r>
              <a:rPr lang="en-US" altLang="zh-CN" b="1">
                <a:latin typeface="Times New Roman" panose="02020603050405020304" pitchFamily="18" charset="0"/>
              </a:rPr>
              <a:t>/</a:t>
            </a:r>
            <a:r>
              <a:rPr lang="zh-CN" altLang="en-US" b="1">
                <a:latin typeface="Times New Roman" panose="02020603050405020304" pitchFamily="18" charset="0"/>
              </a:rPr>
              <a:t>并口。当出现网络应用后，应用软件需要通过网络访问非本机资源、交互信息和业务协同， </a:t>
            </a:r>
            <a:r>
              <a:rPr lang="en-US" altLang="zh-CN" b="1">
                <a:latin typeface="Times New Roman" panose="02020603050405020304" pitchFamily="18" charset="0"/>
              </a:rPr>
              <a:t>C/S</a:t>
            </a:r>
            <a:r>
              <a:rPr lang="zh-CN" altLang="en-US" b="1">
                <a:latin typeface="Times New Roman" panose="02020603050405020304" pitchFamily="18" charset="0"/>
              </a:rPr>
              <a:t>服务模式：一种基于网络的信息</a:t>
            </a:r>
            <a:r>
              <a:rPr lang="zh-CN" altLang="en-US" b="1">
                <a:solidFill>
                  <a:srgbClr val="CC0000"/>
                </a:solidFill>
                <a:latin typeface="Times New Roman" panose="02020603050405020304" pitchFamily="18" charset="0"/>
              </a:rPr>
              <a:t>交互</a:t>
            </a:r>
            <a:r>
              <a:rPr lang="en-US" altLang="zh-CN" b="1">
                <a:solidFill>
                  <a:srgbClr val="CC0000"/>
                </a:solidFill>
                <a:latin typeface="Times New Roman" panose="02020603050405020304" pitchFamily="18" charset="0"/>
              </a:rPr>
              <a:t>/</a:t>
            </a:r>
            <a:r>
              <a:rPr lang="zh-CN" altLang="en-US" b="1">
                <a:solidFill>
                  <a:srgbClr val="CC0000"/>
                </a:solidFill>
                <a:latin typeface="Times New Roman" panose="02020603050405020304" pitchFamily="18" charset="0"/>
              </a:rPr>
              <a:t>计算分布模式</a:t>
            </a:r>
            <a:r>
              <a:rPr lang="zh-CN" altLang="en-US" b="1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39750" y="4437063"/>
            <a:ext cx="7920038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zh-CN" altLang="en-US" b="1">
                <a:latin typeface="Times New Roman" panose="02020603050405020304" pitchFamily="18" charset="0"/>
              </a:rPr>
              <a:t>在网络环境下，许多问题的解决往往是通过位于</a:t>
            </a:r>
            <a:r>
              <a:rPr lang="zh-CN" altLang="en-US" b="1">
                <a:solidFill>
                  <a:srgbClr val="CC0000"/>
                </a:solidFill>
                <a:latin typeface="Times New Roman" panose="02020603050405020304" pitchFamily="18" charset="0"/>
              </a:rPr>
              <a:t>不同主机中的多个进程之间的通信和协同工作</a:t>
            </a:r>
            <a:r>
              <a:rPr lang="zh-CN" altLang="en-US" b="1">
                <a:latin typeface="Times New Roman" panose="02020603050405020304" pitchFamily="18" charset="0"/>
              </a:rPr>
              <a:t>来完成的。进程（</a:t>
            </a:r>
            <a:r>
              <a:rPr lang="en-US" altLang="zh-CN" b="1">
                <a:latin typeface="Times New Roman" panose="02020603050405020304" pitchFamily="18" charset="0"/>
              </a:rPr>
              <a:t>Process)</a:t>
            </a:r>
            <a:r>
              <a:rPr lang="zh-CN" altLang="en-US" b="1">
                <a:latin typeface="Times New Roman" panose="02020603050405020304" pitchFamily="18" charset="0"/>
              </a:rPr>
              <a:t>就是运行中的程序，解决具体业务应用的逻辑处理和通信进程总称为“应用进程”。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827088" y="1844675"/>
            <a:ext cx="72390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None/>
              <a:defRPr/>
            </a:pPr>
            <a:r>
              <a:rPr lang="zh-CN" altLang="en-US" sz="2400" b="1"/>
              <a:t>首先，什么是早期单机应用软件的工作方式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？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loud"/>
          <p:cNvSpPr>
            <a:spLocks noChangeAspect="1" noEditPoints="1" noChangeArrowheads="1"/>
          </p:cNvSpPr>
          <p:nvPr/>
        </p:nvSpPr>
        <p:spPr bwMode="auto">
          <a:xfrm>
            <a:off x="2339975" y="1341438"/>
            <a:ext cx="4176713" cy="268605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0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1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300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7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7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0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0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50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2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10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ECFF"/>
          </a:solidFill>
          <a:ln w="9525">
            <a:solidFill>
              <a:srgbClr val="000000"/>
            </a:solidFill>
            <a:bevel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zh-CN" altLang="en-US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565400"/>
            <a:ext cx="1008063" cy="122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565400"/>
            <a:ext cx="107315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2916238" y="3141663"/>
            <a:ext cx="3455987" cy="528637"/>
            <a:chOff x="0" y="0"/>
            <a:chExt cx="2177" cy="333"/>
          </a:xfrm>
        </p:grpSpPr>
        <p:sp>
          <p:nvSpPr>
            <p:cNvPr id="11281" name="Text Box 6"/>
            <p:cNvSpPr txBox="1">
              <a:spLocks noChangeArrowheads="1"/>
            </p:cNvSpPr>
            <p:nvPr/>
          </p:nvSpPr>
          <p:spPr bwMode="auto">
            <a:xfrm>
              <a:off x="363" y="45"/>
              <a:ext cx="1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2400" b="1">
                  <a:latin typeface="Times New Roman" panose="02020603050405020304" pitchFamily="18" charset="0"/>
                </a:rPr>
                <a:t>2</a:t>
              </a:r>
              <a:r>
                <a:rPr lang="zh-CN" altLang="en-US" sz="2400" b="1">
                  <a:latin typeface="Times New Roman" panose="02020603050405020304" pitchFamily="18" charset="0"/>
                </a:rPr>
                <a:t>人通话</a:t>
              </a:r>
            </a:p>
          </p:txBody>
        </p:sp>
        <p:sp>
          <p:nvSpPr>
            <p:cNvPr id="11282" name="Line 7"/>
            <p:cNvSpPr>
              <a:spLocks noChangeShapeType="1"/>
            </p:cNvSpPr>
            <p:nvPr/>
          </p:nvSpPr>
          <p:spPr bwMode="auto">
            <a:xfrm>
              <a:off x="0" y="0"/>
              <a:ext cx="2177" cy="0"/>
            </a:xfrm>
            <a:prstGeom prst="line">
              <a:avLst/>
            </a:prstGeom>
            <a:noFill/>
            <a:ln w="57150" cmpd="thinThick">
              <a:solidFill>
                <a:srgbClr val="FF0000"/>
              </a:solidFill>
              <a:bevel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3419475" y="1844675"/>
            <a:ext cx="2387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000" b="1">
                <a:solidFill>
                  <a:srgbClr val="8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电话网</a:t>
            </a:r>
            <a:r>
              <a:rPr lang="en-US" altLang="zh-CN" sz="2000" b="1">
                <a:solidFill>
                  <a:srgbClr val="8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PSTN</a:t>
            </a:r>
            <a:endParaRPr lang="en-US" altLang="zh-CN" sz="2000" b="1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2987675" y="1989138"/>
            <a:ext cx="3159125" cy="1008062"/>
            <a:chOff x="0" y="0"/>
            <a:chExt cx="1990" cy="635"/>
          </a:xfrm>
        </p:grpSpPr>
        <p:sp>
          <p:nvSpPr>
            <p:cNvPr id="11278" name="AutoShape 10"/>
            <p:cNvSpPr>
              <a:spLocks noChangeArrowheads="1"/>
            </p:cNvSpPr>
            <p:nvPr/>
          </p:nvSpPr>
          <p:spPr bwMode="auto">
            <a:xfrm rot="-8820000">
              <a:off x="0" y="44"/>
              <a:ext cx="87" cy="578"/>
            </a:xfrm>
            <a:prstGeom prst="upArrow">
              <a:avLst>
                <a:gd name="adj1" fmla="val 50000"/>
                <a:gd name="adj2" fmla="val 166092"/>
              </a:avLst>
            </a:prstGeom>
            <a:solidFill>
              <a:schemeClr val="accent2"/>
            </a:solidFill>
            <a:ln w="9525">
              <a:solidFill>
                <a:srgbClr val="000000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9" name="AutoShape 11"/>
            <p:cNvSpPr>
              <a:spLocks noChangeArrowheads="1"/>
            </p:cNvSpPr>
            <p:nvPr/>
          </p:nvSpPr>
          <p:spPr bwMode="auto">
            <a:xfrm rot="8340000">
              <a:off x="1905" y="0"/>
              <a:ext cx="85" cy="635"/>
            </a:xfrm>
            <a:prstGeom prst="upArrow">
              <a:avLst>
                <a:gd name="adj1" fmla="val 50000"/>
                <a:gd name="adj2" fmla="val 186765"/>
              </a:avLst>
            </a:prstGeom>
            <a:solidFill>
              <a:schemeClr val="accent2"/>
            </a:solidFill>
            <a:ln w="9525">
              <a:solidFill>
                <a:srgbClr val="000000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80" name="Text Box 12"/>
            <p:cNvSpPr txBox="1">
              <a:spLocks noChangeArrowheads="1"/>
            </p:cNvSpPr>
            <p:nvPr/>
          </p:nvSpPr>
          <p:spPr bwMode="auto">
            <a:xfrm>
              <a:off x="499" y="182"/>
              <a:ext cx="10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400" b="1">
                  <a:latin typeface="Times New Roman" panose="02020603050405020304" pitchFamily="18" charset="0"/>
                </a:rPr>
                <a:t>振铃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1042988" y="1701800"/>
            <a:ext cx="5248275" cy="1023938"/>
            <a:chOff x="0" y="0"/>
            <a:chExt cx="3306" cy="645"/>
          </a:xfrm>
        </p:grpSpPr>
        <p:sp>
          <p:nvSpPr>
            <p:cNvPr id="11275" name="AutoShape 14"/>
            <p:cNvSpPr>
              <a:spLocks noChangeArrowheads="1"/>
            </p:cNvSpPr>
            <p:nvPr/>
          </p:nvSpPr>
          <p:spPr bwMode="auto">
            <a:xfrm rot="2100000">
              <a:off x="1120" y="10"/>
              <a:ext cx="91" cy="635"/>
            </a:xfrm>
            <a:prstGeom prst="upArrow">
              <a:avLst>
                <a:gd name="adj1" fmla="val 50000"/>
                <a:gd name="adj2" fmla="val 174451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6" name="Text Box 15"/>
            <p:cNvSpPr txBox="1">
              <a:spLocks noChangeArrowheads="1"/>
            </p:cNvSpPr>
            <p:nvPr/>
          </p:nvSpPr>
          <p:spPr bwMode="auto">
            <a:xfrm>
              <a:off x="0" y="91"/>
              <a:ext cx="9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400" b="1">
                  <a:latin typeface="Times New Roman" panose="02020603050405020304" pitchFamily="18" charset="0"/>
                </a:rPr>
                <a:t>拨号呼叫</a:t>
              </a:r>
            </a:p>
          </p:txBody>
        </p:sp>
        <p:sp>
          <p:nvSpPr>
            <p:cNvPr id="11277" name="AutoShape 16"/>
            <p:cNvSpPr>
              <a:spLocks noChangeArrowheads="1"/>
            </p:cNvSpPr>
            <p:nvPr/>
          </p:nvSpPr>
          <p:spPr bwMode="auto">
            <a:xfrm rot="8340000">
              <a:off x="3221" y="0"/>
              <a:ext cx="85" cy="635"/>
            </a:xfrm>
            <a:prstGeom prst="upArrow">
              <a:avLst>
                <a:gd name="adj1" fmla="val 50000"/>
                <a:gd name="adj2" fmla="val 186765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755650" y="477838"/>
            <a:ext cx="7775575" cy="6477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zh-CN" altLang="en-US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电话网络之间怎样相互协同工作？</a:t>
            </a:r>
          </a:p>
        </p:txBody>
      </p:sp>
      <p:sp>
        <p:nvSpPr>
          <p:cNvPr id="11274" name="Rectangle 18"/>
          <p:cNvSpPr>
            <a:spLocks noChangeArrowheads="1"/>
          </p:cNvSpPr>
          <p:nvPr/>
        </p:nvSpPr>
        <p:spPr bwMode="auto">
          <a:xfrm>
            <a:off x="684213" y="4365625"/>
            <a:ext cx="7775575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zh-CN" altLang="en-US" sz="2800" b="1">
                <a:latin typeface="Times New Roman" panose="02020603050405020304" pitchFamily="18" charset="0"/>
              </a:rPr>
              <a:t>电话通信的呼叫模式：主叫发起通信、被叫振铃和提机、开始通信</a:t>
            </a:r>
            <a:r>
              <a:rPr lang="zh-CN" altLang="en-US" b="1">
                <a:latin typeface="Times New Roman" panose="02020603050405020304" pitchFamily="18" charset="0"/>
              </a:rPr>
              <a:t>。</a:t>
            </a:r>
            <a:r>
              <a:rPr lang="zh-CN" altLang="en-US" sz="2800" b="1">
                <a:latin typeface="Times New Roman" panose="02020603050405020304" pitchFamily="18" charset="0"/>
              </a:rPr>
              <a:t>振铃机制实现依赖信令系统控制处理，协调收</a:t>
            </a:r>
            <a:r>
              <a:rPr lang="en-US" altLang="zh-CN" sz="2800" b="1">
                <a:latin typeface="Times New Roman" panose="02020603050405020304" pitchFamily="18" charset="0"/>
              </a:rPr>
              <a:t>/</a:t>
            </a:r>
            <a:r>
              <a:rPr lang="zh-CN" altLang="en-US" sz="2800" b="1">
                <a:latin typeface="Times New Roman" panose="02020603050405020304" pitchFamily="18" charset="0"/>
              </a:rPr>
              <a:t>发双方主被叫矛盾；而通话过程中“收发”依靠人的智能“协商”。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188" y="1268413"/>
            <a:ext cx="7561262" cy="15113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defRPr/>
            </a:pPr>
            <a:r>
              <a: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网络中计算机进程间通信同样存在主叫和被叫，但没有</a:t>
            </a:r>
            <a:r>
              <a:rPr lang="zh-CN" altLang="en-US" sz="2400" b="1"/>
              <a:t>振铃机制和类人智能</a:t>
            </a:r>
            <a:r>
              <a: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。通信进程间</a:t>
            </a:r>
            <a:r>
              <a:rPr lang="zh-CN" altLang="en-US" sz="2400" b="1">
                <a:solidFill>
                  <a:srgbClr val="CC0000"/>
                </a:solidFill>
              </a:rPr>
              <a:t>收</a:t>
            </a:r>
            <a:r>
              <a:rPr lang="en-US" altLang="zh-CN" sz="2400" b="1">
                <a:solidFill>
                  <a:srgbClr val="CC0000"/>
                </a:solidFill>
              </a:rPr>
              <a:t>/</a:t>
            </a:r>
            <a:r>
              <a:rPr lang="zh-CN" altLang="en-US" sz="2400" b="1">
                <a:solidFill>
                  <a:srgbClr val="CC0000"/>
                </a:solidFill>
              </a:rPr>
              <a:t>发协调</a:t>
            </a:r>
            <a:r>
              <a:rPr lang="zh-CN" altLang="en-US" sz="24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怎么办？</a:t>
            </a:r>
            <a:r>
              <a: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互联网采用最简单的约定方式</a:t>
            </a:r>
            <a:r>
              <a:rPr lang="en-US" altLang="zh-CN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—</a:t>
            </a:r>
            <a:r>
              <a:rPr lang="en-US" altLang="zh-CN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C/S</a:t>
            </a:r>
            <a:r>
              <a: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模式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82625" y="3571875"/>
            <a:ext cx="7561263" cy="14398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defRPr/>
            </a:pPr>
            <a:r>
              <a:rPr lang="zh-CN" altLang="en-US" sz="2400" b="1"/>
              <a:t>网络中将网络软件分为客户</a:t>
            </a:r>
            <a:r>
              <a:rPr lang="en-US" altLang="zh-CN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(client)</a:t>
            </a:r>
            <a:r>
              <a:rPr lang="en-US" altLang="zh-CN" sz="2400" b="1"/>
              <a:t> </a:t>
            </a:r>
            <a:r>
              <a:rPr lang="zh-CN" altLang="en-US" sz="2400" b="1"/>
              <a:t>、服务器</a:t>
            </a:r>
            <a:r>
              <a:rPr lang="en-US" altLang="zh-CN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(server)</a:t>
            </a:r>
            <a:r>
              <a:rPr lang="en-US" altLang="zh-CN" sz="2400" b="1"/>
              <a:t> </a:t>
            </a:r>
            <a:r>
              <a:rPr lang="zh-CN" altLang="en-US" sz="2400" b="1"/>
              <a:t>，</a:t>
            </a:r>
            <a:r>
              <a:rPr lang="zh-CN" altLang="en-US" sz="2400" b="1">
                <a:solidFill>
                  <a:srgbClr val="990000"/>
                </a:solidFill>
              </a:rPr>
              <a:t>客户和服务器都指</a:t>
            </a:r>
            <a:r>
              <a: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通信中所涉及的两个应用进程。</a:t>
            </a:r>
            <a:r>
              <a:rPr lang="zh-CN" altLang="en-US" sz="2400" b="1">
                <a:solidFill>
                  <a:srgbClr val="990000"/>
                </a:solidFill>
              </a:rPr>
              <a:t>即本质是计算机软件。</a:t>
            </a:r>
            <a:endParaRPr lang="zh-CN" altLang="en-US" sz="2400" b="1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900113" y="2779713"/>
            <a:ext cx="548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什么是客户C</a:t>
            </a:r>
            <a:r>
              <a:rPr lang="en-US" altLang="zh-C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/</a:t>
            </a:r>
            <a:r>
              <a:rPr lang="zh-CN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服务器S</a:t>
            </a:r>
            <a:r>
              <a:rPr lang="en-US" altLang="zh-C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682625" y="5156200"/>
            <a:ext cx="7489825" cy="15113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defRPr/>
            </a:pPr>
            <a:r>
              <a: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运行服务器或客户进程的计算机（硬件）不严格地也习惯称为服务器（</a:t>
            </a:r>
            <a:r>
              <a:rPr lang="en-US" altLang="zh-CN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Server-class Computer </a:t>
            </a:r>
            <a:r>
              <a: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）或客户机（ </a:t>
            </a:r>
            <a:r>
              <a:rPr lang="en-US" altLang="zh-CN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client Computer </a:t>
            </a:r>
            <a:r>
              <a: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） 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9750" y="1196975"/>
            <a:ext cx="51133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客户（端）软件</a:t>
            </a:r>
          </a:p>
        </p:txBody>
      </p:sp>
      <p:pic>
        <p:nvPicPr>
          <p:cNvPr id="13315" name="Picture 3" descr="b8389b504fc2d562e6fbc701e61190ef77c66c6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916113"/>
            <a:ext cx="4103687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64163" y="2349500"/>
            <a:ext cx="431800" cy="1366838"/>
          </a:xfrm>
          <a:prstGeom prst="curvedRightArrow">
            <a:avLst>
              <a:gd name="adj1" fmla="val 37634"/>
              <a:gd name="adj2" fmla="val 118235"/>
              <a:gd name="adj3" fmla="val 544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5724525" y="1917700"/>
            <a:ext cx="28082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latin typeface="宋体" panose="02010600030101010101" pitchFamily="2" charset="-122"/>
              </a:rPr>
              <a:t>客户软件：</a:t>
            </a:r>
            <a:r>
              <a:rPr lang="zh-CN" altLang="en-US" sz="2400" b="1">
                <a:solidFill>
                  <a:srgbClr val="800000"/>
                </a:solidFill>
                <a:latin typeface="宋体" panose="02010600030101010101" pitchFamily="2" charset="-122"/>
              </a:rPr>
              <a:t>浏览器、股票行情、</a:t>
            </a:r>
            <a:r>
              <a:rPr lang="en-US" altLang="zh-CN" sz="2400" b="1">
                <a:solidFill>
                  <a:srgbClr val="800000"/>
                </a:solidFill>
                <a:latin typeface="宋体" panose="02010600030101010101" pitchFamily="2" charset="-122"/>
              </a:rPr>
              <a:t>QQ</a:t>
            </a:r>
            <a:r>
              <a:rPr lang="zh-CN" altLang="en-US" sz="2400" b="1">
                <a:solidFill>
                  <a:srgbClr val="800000"/>
                </a:solidFill>
                <a:latin typeface="宋体" panose="02010600030101010101" pitchFamily="2" charset="-122"/>
              </a:rPr>
              <a:t>、搜狗输入法</a:t>
            </a:r>
            <a:r>
              <a:rPr lang="en-US" altLang="zh-CN" sz="2400" b="1">
                <a:solidFill>
                  <a:srgbClr val="800000"/>
                </a:solidFill>
                <a:latin typeface="宋体" panose="02010600030101010101" pitchFamily="2" charset="-122"/>
              </a:rPr>
              <a:t>…</a:t>
            </a: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468313" y="2349500"/>
            <a:ext cx="288131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latin typeface="宋体" panose="02010600030101010101" pitchFamily="2" charset="-122"/>
              </a:rPr>
              <a:t>客户软件：</a:t>
            </a:r>
            <a:r>
              <a:rPr lang="zh-CN" altLang="en-US" sz="2400" b="1">
                <a:solidFill>
                  <a:srgbClr val="000099"/>
                </a:solidFill>
                <a:latin typeface="宋体" panose="02010600030101010101" pitchFamily="2" charset="-122"/>
              </a:rPr>
              <a:t>人机交互、信息显示、业务功能处理</a:t>
            </a:r>
            <a:r>
              <a:rPr lang="en-US" altLang="zh-CN" sz="2400" b="1">
                <a:solidFill>
                  <a:srgbClr val="000099"/>
                </a:solidFill>
                <a:latin typeface="宋体" panose="02010600030101010101" pitchFamily="2" charset="-122"/>
              </a:rPr>
              <a:t>…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539750" y="4124325"/>
            <a:ext cx="5111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服务器（端）软件</a:t>
            </a:r>
          </a:p>
        </p:txBody>
      </p:sp>
      <p:grpSp>
        <p:nvGrpSpPr>
          <p:cNvPr id="37" name="Group 8"/>
          <p:cNvGrpSpPr>
            <a:grpSpLocks/>
          </p:cNvGrpSpPr>
          <p:nvPr/>
        </p:nvGrpSpPr>
        <p:grpSpPr bwMode="auto">
          <a:xfrm>
            <a:off x="2195513" y="4294188"/>
            <a:ext cx="6046787" cy="1925637"/>
            <a:chOff x="0" y="0"/>
            <a:chExt cx="3809" cy="1406"/>
          </a:xfrm>
        </p:grpSpPr>
        <p:sp>
          <p:nvSpPr>
            <p:cNvPr id="13336" name="Cloud"/>
            <p:cNvSpPr>
              <a:spLocks noChangeAspect="1" noEditPoints="1" noChangeArrowheads="1"/>
            </p:cNvSpPr>
            <p:nvPr/>
          </p:nvSpPr>
          <p:spPr bwMode="auto">
            <a:xfrm>
              <a:off x="725" y="272"/>
              <a:ext cx="2358" cy="113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7 w 21600"/>
                <a:gd name="T13" fmla="*/ 3257 h 21600"/>
                <a:gd name="T14" fmla="*/ 17084 w 21600"/>
                <a:gd name="T15" fmla="*/ 1733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337" name="Text Box 10"/>
            <p:cNvSpPr txBox="1">
              <a:spLocks noChangeArrowheads="1"/>
            </p:cNvSpPr>
            <p:nvPr/>
          </p:nvSpPr>
          <p:spPr bwMode="auto">
            <a:xfrm>
              <a:off x="2767" y="0"/>
              <a:ext cx="862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24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QQ</a:t>
              </a:r>
              <a:r>
                <a:rPr lang="zh-CN" altLang="en-US" sz="24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邮局</a:t>
              </a:r>
            </a:p>
          </p:txBody>
        </p:sp>
        <p:sp>
          <p:nvSpPr>
            <p:cNvPr id="13338" name="Text Box 11"/>
            <p:cNvSpPr txBox="1">
              <a:spLocks noChangeArrowheads="1"/>
            </p:cNvSpPr>
            <p:nvPr/>
          </p:nvSpPr>
          <p:spPr bwMode="auto">
            <a:xfrm>
              <a:off x="1588" y="500"/>
              <a:ext cx="998" cy="3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400" b="1">
                  <a:latin typeface="Times New Roman" panose="02020603050405020304" pitchFamily="18" charset="0"/>
                </a:rPr>
                <a:t>因特网</a:t>
              </a:r>
            </a:p>
          </p:txBody>
        </p:sp>
        <p:pic>
          <p:nvPicPr>
            <p:cNvPr id="13339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9" y="272"/>
              <a:ext cx="680" cy="8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3340" name="mainfrm"/>
            <p:cNvSpPr>
              <a:spLocks noEditPoints="1" noChangeArrowheads="1"/>
            </p:cNvSpPr>
            <p:nvPr/>
          </p:nvSpPr>
          <p:spPr bwMode="auto">
            <a:xfrm>
              <a:off x="453" y="544"/>
              <a:ext cx="317" cy="5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41 w 21600"/>
                <a:gd name="T25" fmla="*/ 22180 h 21600"/>
                <a:gd name="T26" fmla="*/ 21600 w 21600"/>
                <a:gd name="T27" fmla="*/ 2790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21600" y="10885"/>
                  </a:moveTo>
                  <a:lnTo>
                    <a:pt x="21600" y="0"/>
                  </a:lnTo>
                  <a:lnTo>
                    <a:pt x="10634" y="0"/>
                  </a:lnTo>
                  <a:lnTo>
                    <a:pt x="0" y="0"/>
                  </a:lnTo>
                  <a:lnTo>
                    <a:pt x="0" y="10885"/>
                  </a:lnTo>
                  <a:lnTo>
                    <a:pt x="0" y="19729"/>
                  </a:lnTo>
                  <a:lnTo>
                    <a:pt x="1163" y="19729"/>
                  </a:lnTo>
                  <a:lnTo>
                    <a:pt x="1163" y="21600"/>
                  </a:lnTo>
                  <a:lnTo>
                    <a:pt x="10800" y="21600"/>
                  </a:lnTo>
                  <a:lnTo>
                    <a:pt x="20603" y="21600"/>
                  </a:lnTo>
                  <a:lnTo>
                    <a:pt x="20603" y="19729"/>
                  </a:lnTo>
                  <a:lnTo>
                    <a:pt x="21600" y="19729"/>
                  </a:lnTo>
                  <a:lnTo>
                    <a:pt x="21600" y="10885"/>
                  </a:lnTo>
                  <a:close/>
                </a:path>
                <a:path w="21600" h="21600" extrusionOk="0">
                  <a:moveTo>
                    <a:pt x="1163" y="19729"/>
                  </a:moveTo>
                  <a:lnTo>
                    <a:pt x="4320" y="19729"/>
                  </a:lnTo>
                  <a:lnTo>
                    <a:pt x="16449" y="19729"/>
                  </a:lnTo>
                  <a:lnTo>
                    <a:pt x="20603" y="19729"/>
                  </a:lnTo>
                  <a:lnTo>
                    <a:pt x="1163" y="19729"/>
                  </a:lnTo>
                  <a:moveTo>
                    <a:pt x="1495" y="2381"/>
                  </a:moveTo>
                  <a:lnTo>
                    <a:pt x="2160" y="2381"/>
                  </a:lnTo>
                  <a:lnTo>
                    <a:pt x="4985" y="2381"/>
                  </a:lnTo>
                  <a:lnTo>
                    <a:pt x="5982" y="2381"/>
                  </a:lnTo>
                  <a:lnTo>
                    <a:pt x="1495" y="2381"/>
                  </a:lnTo>
                  <a:lnTo>
                    <a:pt x="1495" y="3402"/>
                  </a:lnTo>
                  <a:lnTo>
                    <a:pt x="2160" y="3402"/>
                  </a:lnTo>
                  <a:lnTo>
                    <a:pt x="4985" y="3402"/>
                  </a:lnTo>
                  <a:lnTo>
                    <a:pt x="5982" y="3402"/>
                  </a:lnTo>
                  <a:lnTo>
                    <a:pt x="1495" y="3402"/>
                  </a:lnTo>
                  <a:lnTo>
                    <a:pt x="1495" y="4422"/>
                  </a:lnTo>
                  <a:lnTo>
                    <a:pt x="2160" y="4422"/>
                  </a:lnTo>
                  <a:lnTo>
                    <a:pt x="4985" y="4422"/>
                  </a:lnTo>
                  <a:lnTo>
                    <a:pt x="5982" y="4422"/>
                  </a:lnTo>
                  <a:lnTo>
                    <a:pt x="1495" y="4422"/>
                  </a:lnTo>
                  <a:lnTo>
                    <a:pt x="1495" y="5443"/>
                  </a:lnTo>
                  <a:lnTo>
                    <a:pt x="2160" y="5443"/>
                  </a:lnTo>
                  <a:lnTo>
                    <a:pt x="4985" y="5443"/>
                  </a:lnTo>
                  <a:lnTo>
                    <a:pt x="5982" y="5443"/>
                  </a:lnTo>
                  <a:lnTo>
                    <a:pt x="1495" y="5443"/>
                  </a:lnTo>
                  <a:lnTo>
                    <a:pt x="1495" y="6463"/>
                  </a:lnTo>
                  <a:lnTo>
                    <a:pt x="2160" y="6463"/>
                  </a:lnTo>
                  <a:lnTo>
                    <a:pt x="4985" y="6463"/>
                  </a:lnTo>
                  <a:lnTo>
                    <a:pt x="5982" y="6463"/>
                  </a:lnTo>
                  <a:lnTo>
                    <a:pt x="1495" y="6463"/>
                  </a:lnTo>
                  <a:lnTo>
                    <a:pt x="1495" y="7483"/>
                  </a:lnTo>
                  <a:lnTo>
                    <a:pt x="2160" y="7483"/>
                  </a:lnTo>
                  <a:lnTo>
                    <a:pt x="4985" y="7483"/>
                  </a:lnTo>
                  <a:lnTo>
                    <a:pt x="5982" y="7483"/>
                  </a:lnTo>
                  <a:lnTo>
                    <a:pt x="1495" y="7483"/>
                  </a:lnTo>
                  <a:lnTo>
                    <a:pt x="1495" y="8504"/>
                  </a:lnTo>
                  <a:lnTo>
                    <a:pt x="2160" y="8504"/>
                  </a:lnTo>
                  <a:lnTo>
                    <a:pt x="4985" y="8504"/>
                  </a:lnTo>
                  <a:lnTo>
                    <a:pt x="5982" y="8504"/>
                  </a:lnTo>
                  <a:lnTo>
                    <a:pt x="1495" y="8504"/>
                  </a:lnTo>
                  <a:lnTo>
                    <a:pt x="1495" y="9524"/>
                  </a:lnTo>
                  <a:lnTo>
                    <a:pt x="2160" y="9524"/>
                  </a:lnTo>
                  <a:lnTo>
                    <a:pt x="4985" y="9524"/>
                  </a:lnTo>
                  <a:lnTo>
                    <a:pt x="5982" y="9524"/>
                  </a:lnTo>
                  <a:lnTo>
                    <a:pt x="1495" y="9524"/>
                  </a:lnTo>
                  <a:lnTo>
                    <a:pt x="1495" y="10545"/>
                  </a:lnTo>
                  <a:lnTo>
                    <a:pt x="2160" y="10545"/>
                  </a:lnTo>
                  <a:lnTo>
                    <a:pt x="4985" y="10545"/>
                  </a:lnTo>
                  <a:lnTo>
                    <a:pt x="5982" y="10545"/>
                  </a:lnTo>
                  <a:lnTo>
                    <a:pt x="1495" y="10545"/>
                  </a:lnTo>
                  <a:lnTo>
                    <a:pt x="1495" y="11565"/>
                  </a:lnTo>
                  <a:lnTo>
                    <a:pt x="2160" y="11565"/>
                  </a:lnTo>
                  <a:lnTo>
                    <a:pt x="4985" y="11565"/>
                  </a:lnTo>
                  <a:lnTo>
                    <a:pt x="5982" y="11565"/>
                  </a:lnTo>
                  <a:lnTo>
                    <a:pt x="1495" y="11565"/>
                  </a:lnTo>
                  <a:lnTo>
                    <a:pt x="1495" y="12586"/>
                  </a:lnTo>
                  <a:lnTo>
                    <a:pt x="2160" y="12586"/>
                  </a:lnTo>
                  <a:lnTo>
                    <a:pt x="4985" y="12586"/>
                  </a:lnTo>
                  <a:lnTo>
                    <a:pt x="5982" y="12586"/>
                  </a:lnTo>
                  <a:lnTo>
                    <a:pt x="1495" y="12586"/>
                  </a:lnTo>
                  <a:lnTo>
                    <a:pt x="1495" y="13606"/>
                  </a:lnTo>
                  <a:lnTo>
                    <a:pt x="2160" y="13606"/>
                  </a:lnTo>
                  <a:lnTo>
                    <a:pt x="4985" y="13606"/>
                  </a:lnTo>
                  <a:lnTo>
                    <a:pt x="5982" y="13606"/>
                  </a:lnTo>
                  <a:lnTo>
                    <a:pt x="1495" y="13606"/>
                  </a:lnTo>
                  <a:lnTo>
                    <a:pt x="1495" y="14627"/>
                  </a:lnTo>
                  <a:lnTo>
                    <a:pt x="2160" y="14627"/>
                  </a:lnTo>
                  <a:lnTo>
                    <a:pt x="4985" y="14627"/>
                  </a:lnTo>
                  <a:lnTo>
                    <a:pt x="5982" y="14627"/>
                  </a:lnTo>
                  <a:lnTo>
                    <a:pt x="1495" y="14627"/>
                  </a:lnTo>
                  <a:lnTo>
                    <a:pt x="1495" y="15647"/>
                  </a:lnTo>
                  <a:lnTo>
                    <a:pt x="2160" y="15647"/>
                  </a:lnTo>
                  <a:lnTo>
                    <a:pt x="4985" y="15647"/>
                  </a:lnTo>
                  <a:lnTo>
                    <a:pt x="5982" y="15647"/>
                  </a:lnTo>
                  <a:lnTo>
                    <a:pt x="1495" y="15647"/>
                  </a:lnTo>
                  <a:lnTo>
                    <a:pt x="1495" y="16668"/>
                  </a:lnTo>
                  <a:lnTo>
                    <a:pt x="2160" y="16668"/>
                  </a:lnTo>
                  <a:lnTo>
                    <a:pt x="4985" y="16668"/>
                  </a:lnTo>
                  <a:lnTo>
                    <a:pt x="5982" y="16668"/>
                  </a:lnTo>
                  <a:lnTo>
                    <a:pt x="1495" y="16668"/>
                  </a:lnTo>
                  <a:lnTo>
                    <a:pt x="1495" y="17688"/>
                  </a:lnTo>
                  <a:lnTo>
                    <a:pt x="2160" y="17688"/>
                  </a:lnTo>
                  <a:lnTo>
                    <a:pt x="4985" y="17688"/>
                  </a:lnTo>
                  <a:lnTo>
                    <a:pt x="5982" y="17688"/>
                  </a:lnTo>
                  <a:lnTo>
                    <a:pt x="1495" y="17688"/>
                  </a:lnTo>
                  <a:moveTo>
                    <a:pt x="1994" y="19729"/>
                  </a:moveTo>
                  <a:lnTo>
                    <a:pt x="1994" y="20069"/>
                  </a:lnTo>
                  <a:lnTo>
                    <a:pt x="1994" y="21260"/>
                  </a:lnTo>
                  <a:lnTo>
                    <a:pt x="1994" y="21600"/>
                  </a:lnTo>
                  <a:lnTo>
                    <a:pt x="1994" y="19729"/>
                  </a:lnTo>
                  <a:lnTo>
                    <a:pt x="2658" y="19729"/>
                  </a:lnTo>
                  <a:lnTo>
                    <a:pt x="2658" y="20069"/>
                  </a:lnTo>
                  <a:lnTo>
                    <a:pt x="2658" y="21260"/>
                  </a:lnTo>
                  <a:lnTo>
                    <a:pt x="2658" y="21600"/>
                  </a:lnTo>
                  <a:lnTo>
                    <a:pt x="2658" y="19729"/>
                  </a:lnTo>
                  <a:lnTo>
                    <a:pt x="3489" y="19729"/>
                  </a:lnTo>
                  <a:lnTo>
                    <a:pt x="3489" y="20069"/>
                  </a:lnTo>
                  <a:lnTo>
                    <a:pt x="3489" y="21260"/>
                  </a:lnTo>
                  <a:lnTo>
                    <a:pt x="3489" y="21600"/>
                  </a:lnTo>
                  <a:lnTo>
                    <a:pt x="3489" y="19729"/>
                  </a:lnTo>
                  <a:lnTo>
                    <a:pt x="4320" y="19729"/>
                  </a:lnTo>
                  <a:lnTo>
                    <a:pt x="4320" y="20069"/>
                  </a:lnTo>
                  <a:lnTo>
                    <a:pt x="4320" y="21260"/>
                  </a:lnTo>
                  <a:lnTo>
                    <a:pt x="4320" y="21600"/>
                  </a:lnTo>
                  <a:lnTo>
                    <a:pt x="4320" y="19729"/>
                  </a:lnTo>
                  <a:lnTo>
                    <a:pt x="5151" y="19729"/>
                  </a:lnTo>
                  <a:lnTo>
                    <a:pt x="5151" y="20069"/>
                  </a:lnTo>
                  <a:lnTo>
                    <a:pt x="5151" y="21260"/>
                  </a:lnTo>
                  <a:lnTo>
                    <a:pt x="5151" y="21600"/>
                  </a:lnTo>
                  <a:lnTo>
                    <a:pt x="5151" y="19729"/>
                  </a:lnTo>
                  <a:lnTo>
                    <a:pt x="5982" y="19729"/>
                  </a:lnTo>
                  <a:lnTo>
                    <a:pt x="5982" y="20069"/>
                  </a:lnTo>
                  <a:lnTo>
                    <a:pt x="5982" y="21260"/>
                  </a:lnTo>
                  <a:lnTo>
                    <a:pt x="5982" y="21600"/>
                  </a:lnTo>
                  <a:lnTo>
                    <a:pt x="5982" y="19729"/>
                  </a:lnTo>
                  <a:lnTo>
                    <a:pt x="6812" y="19729"/>
                  </a:lnTo>
                  <a:lnTo>
                    <a:pt x="6812" y="20069"/>
                  </a:lnTo>
                  <a:lnTo>
                    <a:pt x="6812" y="21260"/>
                  </a:lnTo>
                  <a:lnTo>
                    <a:pt x="6812" y="21600"/>
                  </a:lnTo>
                  <a:lnTo>
                    <a:pt x="6812" y="19729"/>
                  </a:lnTo>
                  <a:lnTo>
                    <a:pt x="7643" y="19729"/>
                  </a:lnTo>
                  <a:lnTo>
                    <a:pt x="7643" y="20069"/>
                  </a:lnTo>
                  <a:lnTo>
                    <a:pt x="7643" y="21260"/>
                  </a:lnTo>
                  <a:lnTo>
                    <a:pt x="7643" y="21600"/>
                  </a:lnTo>
                  <a:lnTo>
                    <a:pt x="7643" y="19729"/>
                  </a:lnTo>
                  <a:lnTo>
                    <a:pt x="8474" y="19729"/>
                  </a:lnTo>
                  <a:lnTo>
                    <a:pt x="8474" y="20069"/>
                  </a:lnTo>
                  <a:lnTo>
                    <a:pt x="8474" y="21260"/>
                  </a:lnTo>
                  <a:lnTo>
                    <a:pt x="8474" y="21600"/>
                  </a:lnTo>
                  <a:lnTo>
                    <a:pt x="8474" y="19729"/>
                  </a:lnTo>
                  <a:lnTo>
                    <a:pt x="9305" y="19729"/>
                  </a:lnTo>
                  <a:lnTo>
                    <a:pt x="9305" y="20069"/>
                  </a:lnTo>
                  <a:lnTo>
                    <a:pt x="9305" y="21260"/>
                  </a:lnTo>
                  <a:lnTo>
                    <a:pt x="9305" y="21600"/>
                  </a:lnTo>
                  <a:lnTo>
                    <a:pt x="9305" y="19729"/>
                  </a:lnTo>
                  <a:lnTo>
                    <a:pt x="10135" y="19729"/>
                  </a:lnTo>
                  <a:lnTo>
                    <a:pt x="10135" y="20069"/>
                  </a:lnTo>
                  <a:lnTo>
                    <a:pt x="10135" y="21260"/>
                  </a:lnTo>
                  <a:lnTo>
                    <a:pt x="10135" y="21600"/>
                  </a:lnTo>
                  <a:lnTo>
                    <a:pt x="10135" y="19729"/>
                  </a:lnTo>
                  <a:lnTo>
                    <a:pt x="10966" y="19729"/>
                  </a:lnTo>
                  <a:lnTo>
                    <a:pt x="10966" y="20069"/>
                  </a:lnTo>
                  <a:lnTo>
                    <a:pt x="10966" y="21260"/>
                  </a:lnTo>
                  <a:lnTo>
                    <a:pt x="10966" y="21600"/>
                  </a:lnTo>
                  <a:lnTo>
                    <a:pt x="10966" y="19729"/>
                  </a:lnTo>
                  <a:lnTo>
                    <a:pt x="11797" y="19729"/>
                  </a:lnTo>
                  <a:lnTo>
                    <a:pt x="11797" y="20069"/>
                  </a:lnTo>
                  <a:lnTo>
                    <a:pt x="11797" y="21260"/>
                  </a:lnTo>
                  <a:lnTo>
                    <a:pt x="11797" y="21600"/>
                  </a:lnTo>
                  <a:lnTo>
                    <a:pt x="11797" y="19729"/>
                  </a:lnTo>
                  <a:lnTo>
                    <a:pt x="12462" y="19729"/>
                  </a:lnTo>
                  <a:lnTo>
                    <a:pt x="12462" y="20069"/>
                  </a:lnTo>
                  <a:lnTo>
                    <a:pt x="12462" y="21260"/>
                  </a:lnTo>
                  <a:lnTo>
                    <a:pt x="12462" y="21600"/>
                  </a:lnTo>
                  <a:lnTo>
                    <a:pt x="12462" y="19729"/>
                  </a:lnTo>
                  <a:lnTo>
                    <a:pt x="13292" y="19729"/>
                  </a:lnTo>
                  <a:lnTo>
                    <a:pt x="13292" y="20069"/>
                  </a:lnTo>
                  <a:lnTo>
                    <a:pt x="13292" y="21260"/>
                  </a:lnTo>
                  <a:lnTo>
                    <a:pt x="13292" y="21600"/>
                  </a:lnTo>
                  <a:lnTo>
                    <a:pt x="13292" y="19729"/>
                  </a:lnTo>
                  <a:lnTo>
                    <a:pt x="14123" y="19729"/>
                  </a:lnTo>
                  <a:lnTo>
                    <a:pt x="14123" y="20069"/>
                  </a:lnTo>
                  <a:lnTo>
                    <a:pt x="14123" y="21260"/>
                  </a:lnTo>
                  <a:lnTo>
                    <a:pt x="14123" y="21600"/>
                  </a:lnTo>
                  <a:lnTo>
                    <a:pt x="14123" y="19729"/>
                  </a:lnTo>
                  <a:lnTo>
                    <a:pt x="14954" y="19729"/>
                  </a:lnTo>
                  <a:lnTo>
                    <a:pt x="14954" y="20069"/>
                  </a:lnTo>
                  <a:lnTo>
                    <a:pt x="14954" y="21260"/>
                  </a:lnTo>
                  <a:lnTo>
                    <a:pt x="14954" y="21600"/>
                  </a:lnTo>
                  <a:lnTo>
                    <a:pt x="14954" y="19729"/>
                  </a:lnTo>
                  <a:lnTo>
                    <a:pt x="15785" y="19729"/>
                  </a:lnTo>
                  <a:lnTo>
                    <a:pt x="15785" y="20069"/>
                  </a:lnTo>
                  <a:lnTo>
                    <a:pt x="15785" y="21260"/>
                  </a:lnTo>
                  <a:lnTo>
                    <a:pt x="15785" y="21600"/>
                  </a:lnTo>
                  <a:lnTo>
                    <a:pt x="15785" y="19729"/>
                  </a:lnTo>
                  <a:lnTo>
                    <a:pt x="16615" y="19729"/>
                  </a:lnTo>
                  <a:lnTo>
                    <a:pt x="16615" y="20069"/>
                  </a:lnTo>
                  <a:lnTo>
                    <a:pt x="16615" y="21260"/>
                  </a:lnTo>
                  <a:lnTo>
                    <a:pt x="16615" y="21600"/>
                  </a:lnTo>
                  <a:lnTo>
                    <a:pt x="16615" y="19729"/>
                  </a:lnTo>
                  <a:lnTo>
                    <a:pt x="17446" y="19729"/>
                  </a:lnTo>
                  <a:lnTo>
                    <a:pt x="17446" y="20069"/>
                  </a:lnTo>
                  <a:lnTo>
                    <a:pt x="17446" y="21260"/>
                  </a:lnTo>
                  <a:lnTo>
                    <a:pt x="17446" y="21600"/>
                  </a:lnTo>
                  <a:lnTo>
                    <a:pt x="17446" y="19729"/>
                  </a:lnTo>
                  <a:lnTo>
                    <a:pt x="18277" y="19729"/>
                  </a:lnTo>
                  <a:lnTo>
                    <a:pt x="18277" y="20069"/>
                  </a:lnTo>
                  <a:lnTo>
                    <a:pt x="18277" y="21260"/>
                  </a:lnTo>
                  <a:lnTo>
                    <a:pt x="18277" y="21600"/>
                  </a:lnTo>
                  <a:lnTo>
                    <a:pt x="18277" y="19729"/>
                  </a:lnTo>
                  <a:lnTo>
                    <a:pt x="19108" y="19729"/>
                  </a:lnTo>
                  <a:lnTo>
                    <a:pt x="19108" y="20069"/>
                  </a:lnTo>
                  <a:lnTo>
                    <a:pt x="19108" y="21260"/>
                  </a:lnTo>
                  <a:lnTo>
                    <a:pt x="19108" y="21600"/>
                  </a:lnTo>
                  <a:lnTo>
                    <a:pt x="19108" y="19729"/>
                  </a:lnTo>
                  <a:lnTo>
                    <a:pt x="19938" y="19729"/>
                  </a:lnTo>
                  <a:lnTo>
                    <a:pt x="19938" y="20069"/>
                  </a:lnTo>
                  <a:lnTo>
                    <a:pt x="19938" y="21260"/>
                  </a:lnTo>
                  <a:lnTo>
                    <a:pt x="19938" y="21600"/>
                  </a:lnTo>
                  <a:lnTo>
                    <a:pt x="19938" y="19729"/>
                  </a:lnTo>
                  <a:moveTo>
                    <a:pt x="1495" y="1531"/>
                  </a:moveTo>
                  <a:lnTo>
                    <a:pt x="5982" y="1531"/>
                  </a:lnTo>
                  <a:lnTo>
                    <a:pt x="5982" y="18539"/>
                  </a:lnTo>
                  <a:lnTo>
                    <a:pt x="1495" y="18539"/>
                  </a:lnTo>
                  <a:lnTo>
                    <a:pt x="1495" y="1531"/>
                  </a:lnTo>
                  <a:moveTo>
                    <a:pt x="7311" y="1531"/>
                  </a:moveTo>
                  <a:lnTo>
                    <a:pt x="7975" y="1531"/>
                  </a:lnTo>
                  <a:lnTo>
                    <a:pt x="7975" y="8334"/>
                  </a:lnTo>
                  <a:lnTo>
                    <a:pt x="7311" y="8334"/>
                  </a:lnTo>
                  <a:lnTo>
                    <a:pt x="7311" y="1531"/>
                  </a:lnTo>
                  <a:moveTo>
                    <a:pt x="7145" y="9865"/>
                  </a:moveTo>
                  <a:lnTo>
                    <a:pt x="8142" y="9865"/>
                  </a:lnTo>
                  <a:lnTo>
                    <a:pt x="8142" y="10715"/>
                  </a:lnTo>
                  <a:lnTo>
                    <a:pt x="7145" y="10715"/>
                  </a:lnTo>
                  <a:lnTo>
                    <a:pt x="7145" y="9865"/>
                  </a:lnTo>
                  <a:moveTo>
                    <a:pt x="8972" y="1531"/>
                  </a:moveTo>
                  <a:lnTo>
                    <a:pt x="12462" y="1531"/>
                  </a:lnTo>
                  <a:lnTo>
                    <a:pt x="12462" y="5443"/>
                  </a:lnTo>
                  <a:lnTo>
                    <a:pt x="8972" y="5443"/>
                  </a:lnTo>
                  <a:lnTo>
                    <a:pt x="8972" y="1531"/>
                  </a:lnTo>
                  <a:moveTo>
                    <a:pt x="13625" y="1531"/>
                  </a:moveTo>
                  <a:lnTo>
                    <a:pt x="20271" y="1531"/>
                  </a:lnTo>
                  <a:lnTo>
                    <a:pt x="20271" y="5443"/>
                  </a:lnTo>
                  <a:lnTo>
                    <a:pt x="13625" y="5443"/>
                  </a:lnTo>
                  <a:lnTo>
                    <a:pt x="13625" y="1531"/>
                  </a:lnTo>
                  <a:moveTo>
                    <a:pt x="18609" y="6463"/>
                  </a:moveTo>
                  <a:lnTo>
                    <a:pt x="20437" y="6463"/>
                  </a:lnTo>
                  <a:lnTo>
                    <a:pt x="20437" y="10885"/>
                  </a:lnTo>
                  <a:lnTo>
                    <a:pt x="18609" y="10885"/>
                  </a:lnTo>
                  <a:lnTo>
                    <a:pt x="18609" y="6463"/>
                  </a:lnTo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341" name="Text Box 14"/>
            <p:cNvSpPr txBox="1">
              <a:spLocks noChangeArrowheads="1"/>
            </p:cNvSpPr>
            <p:nvPr/>
          </p:nvSpPr>
          <p:spPr bwMode="auto">
            <a:xfrm>
              <a:off x="0" y="227"/>
              <a:ext cx="1316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400" b="1">
                  <a:solidFill>
                    <a:srgbClr val="000099"/>
                  </a:solidFill>
                  <a:latin typeface="宋体" panose="02010600030101010101" pitchFamily="2" charset="-122"/>
                </a:rPr>
                <a:t>新浪</a:t>
              </a:r>
              <a:r>
                <a:rPr lang="en-US" altLang="zh-CN" sz="2400" b="1">
                  <a:solidFill>
                    <a:srgbClr val="000099"/>
                  </a:solidFill>
                  <a:latin typeface="宋体" panose="02010600030101010101" pitchFamily="2" charset="-122"/>
                </a:rPr>
                <a:t>web</a:t>
              </a:r>
              <a:r>
                <a:rPr lang="zh-CN" altLang="en-US" sz="2400" b="1">
                  <a:solidFill>
                    <a:srgbClr val="000099"/>
                  </a:solidFill>
                  <a:latin typeface="宋体" panose="02010600030101010101" pitchFamily="2" charset="-122"/>
                </a:rPr>
                <a:t>网站</a:t>
              </a:r>
            </a:p>
          </p:txBody>
        </p:sp>
        <p:sp>
          <p:nvSpPr>
            <p:cNvPr id="13342" name="mainfrm"/>
            <p:cNvSpPr>
              <a:spLocks noEditPoints="1" noChangeArrowheads="1"/>
            </p:cNvSpPr>
            <p:nvPr/>
          </p:nvSpPr>
          <p:spPr bwMode="auto">
            <a:xfrm>
              <a:off x="2948" y="408"/>
              <a:ext cx="317" cy="5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41 w 21600"/>
                <a:gd name="T25" fmla="*/ 22180 h 21600"/>
                <a:gd name="T26" fmla="*/ 21600 w 21600"/>
                <a:gd name="T27" fmla="*/ 2790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21600" y="10885"/>
                  </a:moveTo>
                  <a:lnTo>
                    <a:pt x="21600" y="0"/>
                  </a:lnTo>
                  <a:lnTo>
                    <a:pt x="10634" y="0"/>
                  </a:lnTo>
                  <a:lnTo>
                    <a:pt x="0" y="0"/>
                  </a:lnTo>
                  <a:lnTo>
                    <a:pt x="0" y="10885"/>
                  </a:lnTo>
                  <a:lnTo>
                    <a:pt x="0" y="19729"/>
                  </a:lnTo>
                  <a:lnTo>
                    <a:pt x="1163" y="19729"/>
                  </a:lnTo>
                  <a:lnTo>
                    <a:pt x="1163" y="21600"/>
                  </a:lnTo>
                  <a:lnTo>
                    <a:pt x="10800" y="21600"/>
                  </a:lnTo>
                  <a:lnTo>
                    <a:pt x="20603" y="21600"/>
                  </a:lnTo>
                  <a:lnTo>
                    <a:pt x="20603" y="19729"/>
                  </a:lnTo>
                  <a:lnTo>
                    <a:pt x="21600" y="19729"/>
                  </a:lnTo>
                  <a:lnTo>
                    <a:pt x="21600" y="10885"/>
                  </a:lnTo>
                  <a:close/>
                </a:path>
                <a:path w="21600" h="21600" extrusionOk="0">
                  <a:moveTo>
                    <a:pt x="1163" y="19729"/>
                  </a:moveTo>
                  <a:lnTo>
                    <a:pt x="4320" y="19729"/>
                  </a:lnTo>
                  <a:lnTo>
                    <a:pt x="16449" y="19729"/>
                  </a:lnTo>
                  <a:lnTo>
                    <a:pt x="20603" y="19729"/>
                  </a:lnTo>
                  <a:lnTo>
                    <a:pt x="1163" y="19729"/>
                  </a:lnTo>
                  <a:moveTo>
                    <a:pt x="1495" y="2381"/>
                  </a:moveTo>
                  <a:lnTo>
                    <a:pt x="2160" y="2381"/>
                  </a:lnTo>
                  <a:lnTo>
                    <a:pt x="4985" y="2381"/>
                  </a:lnTo>
                  <a:lnTo>
                    <a:pt x="5982" y="2381"/>
                  </a:lnTo>
                  <a:lnTo>
                    <a:pt x="1495" y="2381"/>
                  </a:lnTo>
                  <a:lnTo>
                    <a:pt x="1495" y="3402"/>
                  </a:lnTo>
                  <a:lnTo>
                    <a:pt x="2160" y="3402"/>
                  </a:lnTo>
                  <a:lnTo>
                    <a:pt x="4985" y="3402"/>
                  </a:lnTo>
                  <a:lnTo>
                    <a:pt x="5982" y="3402"/>
                  </a:lnTo>
                  <a:lnTo>
                    <a:pt x="1495" y="3402"/>
                  </a:lnTo>
                  <a:lnTo>
                    <a:pt x="1495" y="4422"/>
                  </a:lnTo>
                  <a:lnTo>
                    <a:pt x="2160" y="4422"/>
                  </a:lnTo>
                  <a:lnTo>
                    <a:pt x="4985" y="4422"/>
                  </a:lnTo>
                  <a:lnTo>
                    <a:pt x="5982" y="4422"/>
                  </a:lnTo>
                  <a:lnTo>
                    <a:pt x="1495" y="4422"/>
                  </a:lnTo>
                  <a:lnTo>
                    <a:pt x="1495" y="5443"/>
                  </a:lnTo>
                  <a:lnTo>
                    <a:pt x="2160" y="5443"/>
                  </a:lnTo>
                  <a:lnTo>
                    <a:pt x="4985" y="5443"/>
                  </a:lnTo>
                  <a:lnTo>
                    <a:pt x="5982" y="5443"/>
                  </a:lnTo>
                  <a:lnTo>
                    <a:pt x="1495" y="5443"/>
                  </a:lnTo>
                  <a:lnTo>
                    <a:pt x="1495" y="6463"/>
                  </a:lnTo>
                  <a:lnTo>
                    <a:pt x="2160" y="6463"/>
                  </a:lnTo>
                  <a:lnTo>
                    <a:pt x="4985" y="6463"/>
                  </a:lnTo>
                  <a:lnTo>
                    <a:pt x="5982" y="6463"/>
                  </a:lnTo>
                  <a:lnTo>
                    <a:pt x="1495" y="6463"/>
                  </a:lnTo>
                  <a:lnTo>
                    <a:pt x="1495" y="7483"/>
                  </a:lnTo>
                  <a:lnTo>
                    <a:pt x="2160" y="7483"/>
                  </a:lnTo>
                  <a:lnTo>
                    <a:pt x="4985" y="7483"/>
                  </a:lnTo>
                  <a:lnTo>
                    <a:pt x="5982" y="7483"/>
                  </a:lnTo>
                  <a:lnTo>
                    <a:pt x="1495" y="7483"/>
                  </a:lnTo>
                  <a:lnTo>
                    <a:pt x="1495" y="8504"/>
                  </a:lnTo>
                  <a:lnTo>
                    <a:pt x="2160" y="8504"/>
                  </a:lnTo>
                  <a:lnTo>
                    <a:pt x="4985" y="8504"/>
                  </a:lnTo>
                  <a:lnTo>
                    <a:pt x="5982" y="8504"/>
                  </a:lnTo>
                  <a:lnTo>
                    <a:pt x="1495" y="8504"/>
                  </a:lnTo>
                  <a:lnTo>
                    <a:pt x="1495" y="9524"/>
                  </a:lnTo>
                  <a:lnTo>
                    <a:pt x="2160" y="9524"/>
                  </a:lnTo>
                  <a:lnTo>
                    <a:pt x="4985" y="9524"/>
                  </a:lnTo>
                  <a:lnTo>
                    <a:pt x="5982" y="9524"/>
                  </a:lnTo>
                  <a:lnTo>
                    <a:pt x="1495" y="9524"/>
                  </a:lnTo>
                  <a:lnTo>
                    <a:pt x="1495" y="10545"/>
                  </a:lnTo>
                  <a:lnTo>
                    <a:pt x="2160" y="10545"/>
                  </a:lnTo>
                  <a:lnTo>
                    <a:pt x="4985" y="10545"/>
                  </a:lnTo>
                  <a:lnTo>
                    <a:pt x="5982" y="10545"/>
                  </a:lnTo>
                  <a:lnTo>
                    <a:pt x="1495" y="10545"/>
                  </a:lnTo>
                  <a:lnTo>
                    <a:pt x="1495" y="11565"/>
                  </a:lnTo>
                  <a:lnTo>
                    <a:pt x="2160" y="11565"/>
                  </a:lnTo>
                  <a:lnTo>
                    <a:pt x="4985" y="11565"/>
                  </a:lnTo>
                  <a:lnTo>
                    <a:pt x="5982" y="11565"/>
                  </a:lnTo>
                  <a:lnTo>
                    <a:pt x="1495" y="11565"/>
                  </a:lnTo>
                  <a:lnTo>
                    <a:pt x="1495" y="12586"/>
                  </a:lnTo>
                  <a:lnTo>
                    <a:pt x="2160" y="12586"/>
                  </a:lnTo>
                  <a:lnTo>
                    <a:pt x="4985" y="12586"/>
                  </a:lnTo>
                  <a:lnTo>
                    <a:pt x="5982" y="12586"/>
                  </a:lnTo>
                  <a:lnTo>
                    <a:pt x="1495" y="12586"/>
                  </a:lnTo>
                  <a:lnTo>
                    <a:pt x="1495" y="13606"/>
                  </a:lnTo>
                  <a:lnTo>
                    <a:pt x="2160" y="13606"/>
                  </a:lnTo>
                  <a:lnTo>
                    <a:pt x="4985" y="13606"/>
                  </a:lnTo>
                  <a:lnTo>
                    <a:pt x="5982" y="13606"/>
                  </a:lnTo>
                  <a:lnTo>
                    <a:pt x="1495" y="13606"/>
                  </a:lnTo>
                  <a:lnTo>
                    <a:pt x="1495" y="14627"/>
                  </a:lnTo>
                  <a:lnTo>
                    <a:pt x="2160" y="14627"/>
                  </a:lnTo>
                  <a:lnTo>
                    <a:pt x="4985" y="14627"/>
                  </a:lnTo>
                  <a:lnTo>
                    <a:pt x="5982" y="14627"/>
                  </a:lnTo>
                  <a:lnTo>
                    <a:pt x="1495" y="14627"/>
                  </a:lnTo>
                  <a:lnTo>
                    <a:pt x="1495" y="15647"/>
                  </a:lnTo>
                  <a:lnTo>
                    <a:pt x="2160" y="15647"/>
                  </a:lnTo>
                  <a:lnTo>
                    <a:pt x="4985" y="15647"/>
                  </a:lnTo>
                  <a:lnTo>
                    <a:pt x="5982" y="15647"/>
                  </a:lnTo>
                  <a:lnTo>
                    <a:pt x="1495" y="15647"/>
                  </a:lnTo>
                  <a:lnTo>
                    <a:pt x="1495" y="16668"/>
                  </a:lnTo>
                  <a:lnTo>
                    <a:pt x="2160" y="16668"/>
                  </a:lnTo>
                  <a:lnTo>
                    <a:pt x="4985" y="16668"/>
                  </a:lnTo>
                  <a:lnTo>
                    <a:pt x="5982" y="16668"/>
                  </a:lnTo>
                  <a:lnTo>
                    <a:pt x="1495" y="16668"/>
                  </a:lnTo>
                  <a:lnTo>
                    <a:pt x="1495" y="17688"/>
                  </a:lnTo>
                  <a:lnTo>
                    <a:pt x="2160" y="17688"/>
                  </a:lnTo>
                  <a:lnTo>
                    <a:pt x="4985" y="17688"/>
                  </a:lnTo>
                  <a:lnTo>
                    <a:pt x="5982" y="17688"/>
                  </a:lnTo>
                  <a:lnTo>
                    <a:pt x="1495" y="17688"/>
                  </a:lnTo>
                  <a:moveTo>
                    <a:pt x="1994" y="19729"/>
                  </a:moveTo>
                  <a:lnTo>
                    <a:pt x="1994" y="20069"/>
                  </a:lnTo>
                  <a:lnTo>
                    <a:pt x="1994" y="21260"/>
                  </a:lnTo>
                  <a:lnTo>
                    <a:pt x="1994" y="21600"/>
                  </a:lnTo>
                  <a:lnTo>
                    <a:pt x="1994" y="19729"/>
                  </a:lnTo>
                  <a:lnTo>
                    <a:pt x="2658" y="19729"/>
                  </a:lnTo>
                  <a:lnTo>
                    <a:pt x="2658" y="20069"/>
                  </a:lnTo>
                  <a:lnTo>
                    <a:pt x="2658" y="21260"/>
                  </a:lnTo>
                  <a:lnTo>
                    <a:pt x="2658" y="21600"/>
                  </a:lnTo>
                  <a:lnTo>
                    <a:pt x="2658" y="19729"/>
                  </a:lnTo>
                  <a:lnTo>
                    <a:pt x="3489" y="19729"/>
                  </a:lnTo>
                  <a:lnTo>
                    <a:pt x="3489" y="20069"/>
                  </a:lnTo>
                  <a:lnTo>
                    <a:pt x="3489" y="21260"/>
                  </a:lnTo>
                  <a:lnTo>
                    <a:pt x="3489" y="21600"/>
                  </a:lnTo>
                  <a:lnTo>
                    <a:pt x="3489" y="19729"/>
                  </a:lnTo>
                  <a:lnTo>
                    <a:pt x="4320" y="19729"/>
                  </a:lnTo>
                  <a:lnTo>
                    <a:pt x="4320" y="20069"/>
                  </a:lnTo>
                  <a:lnTo>
                    <a:pt x="4320" y="21260"/>
                  </a:lnTo>
                  <a:lnTo>
                    <a:pt x="4320" y="21600"/>
                  </a:lnTo>
                  <a:lnTo>
                    <a:pt x="4320" y="19729"/>
                  </a:lnTo>
                  <a:lnTo>
                    <a:pt x="5151" y="19729"/>
                  </a:lnTo>
                  <a:lnTo>
                    <a:pt x="5151" y="20069"/>
                  </a:lnTo>
                  <a:lnTo>
                    <a:pt x="5151" y="21260"/>
                  </a:lnTo>
                  <a:lnTo>
                    <a:pt x="5151" y="21600"/>
                  </a:lnTo>
                  <a:lnTo>
                    <a:pt x="5151" y="19729"/>
                  </a:lnTo>
                  <a:lnTo>
                    <a:pt x="5982" y="19729"/>
                  </a:lnTo>
                  <a:lnTo>
                    <a:pt x="5982" y="20069"/>
                  </a:lnTo>
                  <a:lnTo>
                    <a:pt x="5982" y="21260"/>
                  </a:lnTo>
                  <a:lnTo>
                    <a:pt x="5982" y="21600"/>
                  </a:lnTo>
                  <a:lnTo>
                    <a:pt x="5982" y="19729"/>
                  </a:lnTo>
                  <a:lnTo>
                    <a:pt x="6812" y="19729"/>
                  </a:lnTo>
                  <a:lnTo>
                    <a:pt x="6812" y="20069"/>
                  </a:lnTo>
                  <a:lnTo>
                    <a:pt x="6812" y="21260"/>
                  </a:lnTo>
                  <a:lnTo>
                    <a:pt x="6812" y="21600"/>
                  </a:lnTo>
                  <a:lnTo>
                    <a:pt x="6812" y="19729"/>
                  </a:lnTo>
                  <a:lnTo>
                    <a:pt x="7643" y="19729"/>
                  </a:lnTo>
                  <a:lnTo>
                    <a:pt x="7643" y="20069"/>
                  </a:lnTo>
                  <a:lnTo>
                    <a:pt x="7643" y="21260"/>
                  </a:lnTo>
                  <a:lnTo>
                    <a:pt x="7643" y="21600"/>
                  </a:lnTo>
                  <a:lnTo>
                    <a:pt x="7643" y="19729"/>
                  </a:lnTo>
                  <a:lnTo>
                    <a:pt x="8474" y="19729"/>
                  </a:lnTo>
                  <a:lnTo>
                    <a:pt x="8474" y="20069"/>
                  </a:lnTo>
                  <a:lnTo>
                    <a:pt x="8474" y="21260"/>
                  </a:lnTo>
                  <a:lnTo>
                    <a:pt x="8474" y="21600"/>
                  </a:lnTo>
                  <a:lnTo>
                    <a:pt x="8474" y="19729"/>
                  </a:lnTo>
                  <a:lnTo>
                    <a:pt x="9305" y="19729"/>
                  </a:lnTo>
                  <a:lnTo>
                    <a:pt x="9305" y="20069"/>
                  </a:lnTo>
                  <a:lnTo>
                    <a:pt x="9305" y="21260"/>
                  </a:lnTo>
                  <a:lnTo>
                    <a:pt x="9305" y="21600"/>
                  </a:lnTo>
                  <a:lnTo>
                    <a:pt x="9305" y="19729"/>
                  </a:lnTo>
                  <a:lnTo>
                    <a:pt x="10135" y="19729"/>
                  </a:lnTo>
                  <a:lnTo>
                    <a:pt x="10135" y="20069"/>
                  </a:lnTo>
                  <a:lnTo>
                    <a:pt x="10135" y="21260"/>
                  </a:lnTo>
                  <a:lnTo>
                    <a:pt x="10135" y="21600"/>
                  </a:lnTo>
                  <a:lnTo>
                    <a:pt x="10135" y="19729"/>
                  </a:lnTo>
                  <a:lnTo>
                    <a:pt x="10966" y="19729"/>
                  </a:lnTo>
                  <a:lnTo>
                    <a:pt x="10966" y="20069"/>
                  </a:lnTo>
                  <a:lnTo>
                    <a:pt x="10966" y="21260"/>
                  </a:lnTo>
                  <a:lnTo>
                    <a:pt x="10966" y="21600"/>
                  </a:lnTo>
                  <a:lnTo>
                    <a:pt x="10966" y="19729"/>
                  </a:lnTo>
                  <a:lnTo>
                    <a:pt x="11797" y="19729"/>
                  </a:lnTo>
                  <a:lnTo>
                    <a:pt x="11797" y="20069"/>
                  </a:lnTo>
                  <a:lnTo>
                    <a:pt x="11797" y="21260"/>
                  </a:lnTo>
                  <a:lnTo>
                    <a:pt x="11797" y="21600"/>
                  </a:lnTo>
                  <a:lnTo>
                    <a:pt x="11797" y="19729"/>
                  </a:lnTo>
                  <a:lnTo>
                    <a:pt x="12462" y="19729"/>
                  </a:lnTo>
                  <a:lnTo>
                    <a:pt x="12462" y="20069"/>
                  </a:lnTo>
                  <a:lnTo>
                    <a:pt x="12462" y="21260"/>
                  </a:lnTo>
                  <a:lnTo>
                    <a:pt x="12462" y="21600"/>
                  </a:lnTo>
                  <a:lnTo>
                    <a:pt x="12462" y="19729"/>
                  </a:lnTo>
                  <a:lnTo>
                    <a:pt x="13292" y="19729"/>
                  </a:lnTo>
                  <a:lnTo>
                    <a:pt x="13292" y="20069"/>
                  </a:lnTo>
                  <a:lnTo>
                    <a:pt x="13292" y="21260"/>
                  </a:lnTo>
                  <a:lnTo>
                    <a:pt x="13292" y="21600"/>
                  </a:lnTo>
                  <a:lnTo>
                    <a:pt x="13292" y="19729"/>
                  </a:lnTo>
                  <a:lnTo>
                    <a:pt x="14123" y="19729"/>
                  </a:lnTo>
                  <a:lnTo>
                    <a:pt x="14123" y="20069"/>
                  </a:lnTo>
                  <a:lnTo>
                    <a:pt x="14123" y="21260"/>
                  </a:lnTo>
                  <a:lnTo>
                    <a:pt x="14123" y="21600"/>
                  </a:lnTo>
                  <a:lnTo>
                    <a:pt x="14123" y="19729"/>
                  </a:lnTo>
                  <a:lnTo>
                    <a:pt x="14954" y="19729"/>
                  </a:lnTo>
                  <a:lnTo>
                    <a:pt x="14954" y="20069"/>
                  </a:lnTo>
                  <a:lnTo>
                    <a:pt x="14954" y="21260"/>
                  </a:lnTo>
                  <a:lnTo>
                    <a:pt x="14954" y="21600"/>
                  </a:lnTo>
                  <a:lnTo>
                    <a:pt x="14954" y="19729"/>
                  </a:lnTo>
                  <a:lnTo>
                    <a:pt x="15785" y="19729"/>
                  </a:lnTo>
                  <a:lnTo>
                    <a:pt x="15785" y="20069"/>
                  </a:lnTo>
                  <a:lnTo>
                    <a:pt x="15785" y="21260"/>
                  </a:lnTo>
                  <a:lnTo>
                    <a:pt x="15785" y="21600"/>
                  </a:lnTo>
                  <a:lnTo>
                    <a:pt x="15785" y="19729"/>
                  </a:lnTo>
                  <a:lnTo>
                    <a:pt x="16615" y="19729"/>
                  </a:lnTo>
                  <a:lnTo>
                    <a:pt x="16615" y="20069"/>
                  </a:lnTo>
                  <a:lnTo>
                    <a:pt x="16615" y="21260"/>
                  </a:lnTo>
                  <a:lnTo>
                    <a:pt x="16615" y="21600"/>
                  </a:lnTo>
                  <a:lnTo>
                    <a:pt x="16615" y="19729"/>
                  </a:lnTo>
                  <a:lnTo>
                    <a:pt x="17446" y="19729"/>
                  </a:lnTo>
                  <a:lnTo>
                    <a:pt x="17446" y="20069"/>
                  </a:lnTo>
                  <a:lnTo>
                    <a:pt x="17446" y="21260"/>
                  </a:lnTo>
                  <a:lnTo>
                    <a:pt x="17446" y="21600"/>
                  </a:lnTo>
                  <a:lnTo>
                    <a:pt x="17446" y="19729"/>
                  </a:lnTo>
                  <a:lnTo>
                    <a:pt x="18277" y="19729"/>
                  </a:lnTo>
                  <a:lnTo>
                    <a:pt x="18277" y="20069"/>
                  </a:lnTo>
                  <a:lnTo>
                    <a:pt x="18277" y="21260"/>
                  </a:lnTo>
                  <a:lnTo>
                    <a:pt x="18277" y="21600"/>
                  </a:lnTo>
                  <a:lnTo>
                    <a:pt x="18277" y="19729"/>
                  </a:lnTo>
                  <a:lnTo>
                    <a:pt x="19108" y="19729"/>
                  </a:lnTo>
                  <a:lnTo>
                    <a:pt x="19108" y="20069"/>
                  </a:lnTo>
                  <a:lnTo>
                    <a:pt x="19108" y="21260"/>
                  </a:lnTo>
                  <a:lnTo>
                    <a:pt x="19108" y="21600"/>
                  </a:lnTo>
                  <a:lnTo>
                    <a:pt x="19108" y="19729"/>
                  </a:lnTo>
                  <a:lnTo>
                    <a:pt x="19938" y="19729"/>
                  </a:lnTo>
                  <a:lnTo>
                    <a:pt x="19938" y="20069"/>
                  </a:lnTo>
                  <a:lnTo>
                    <a:pt x="19938" y="21260"/>
                  </a:lnTo>
                  <a:lnTo>
                    <a:pt x="19938" y="21600"/>
                  </a:lnTo>
                  <a:lnTo>
                    <a:pt x="19938" y="19729"/>
                  </a:lnTo>
                  <a:moveTo>
                    <a:pt x="1495" y="1531"/>
                  </a:moveTo>
                  <a:lnTo>
                    <a:pt x="5982" y="1531"/>
                  </a:lnTo>
                  <a:lnTo>
                    <a:pt x="5982" y="18539"/>
                  </a:lnTo>
                  <a:lnTo>
                    <a:pt x="1495" y="18539"/>
                  </a:lnTo>
                  <a:lnTo>
                    <a:pt x="1495" y="1531"/>
                  </a:lnTo>
                  <a:moveTo>
                    <a:pt x="7311" y="1531"/>
                  </a:moveTo>
                  <a:lnTo>
                    <a:pt x="7975" y="1531"/>
                  </a:lnTo>
                  <a:lnTo>
                    <a:pt x="7975" y="8334"/>
                  </a:lnTo>
                  <a:lnTo>
                    <a:pt x="7311" y="8334"/>
                  </a:lnTo>
                  <a:lnTo>
                    <a:pt x="7311" y="1531"/>
                  </a:lnTo>
                  <a:moveTo>
                    <a:pt x="7145" y="9865"/>
                  </a:moveTo>
                  <a:lnTo>
                    <a:pt x="8142" y="9865"/>
                  </a:lnTo>
                  <a:lnTo>
                    <a:pt x="8142" y="10715"/>
                  </a:lnTo>
                  <a:lnTo>
                    <a:pt x="7145" y="10715"/>
                  </a:lnTo>
                  <a:lnTo>
                    <a:pt x="7145" y="9865"/>
                  </a:lnTo>
                  <a:moveTo>
                    <a:pt x="8972" y="1531"/>
                  </a:moveTo>
                  <a:lnTo>
                    <a:pt x="12462" y="1531"/>
                  </a:lnTo>
                  <a:lnTo>
                    <a:pt x="12462" y="5443"/>
                  </a:lnTo>
                  <a:lnTo>
                    <a:pt x="8972" y="5443"/>
                  </a:lnTo>
                  <a:lnTo>
                    <a:pt x="8972" y="1531"/>
                  </a:lnTo>
                  <a:moveTo>
                    <a:pt x="13625" y="1531"/>
                  </a:moveTo>
                  <a:lnTo>
                    <a:pt x="20271" y="1531"/>
                  </a:lnTo>
                  <a:lnTo>
                    <a:pt x="20271" y="5443"/>
                  </a:lnTo>
                  <a:lnTo>
                    <a:pt x="13625" y="5443"/>
                  </a:lnTo>
                  <a:lnTo>
                    <a:pt x="13625" y="1531"/>
                  </a:lnTo>
                  <a:moveTo>
                    <a:pt x="18609" y="6463"/>
                  </a:moveTo>
                  <a:lnTo>
                    <a:pt x="20437" y="6463"/>
                  </a:lnTo>
                  <a:lnTo>
                    <a:pt x="20437" y="10885"/>
                  </a:lnTo>
                  <a:lnTo>
                    <a:pt x="18609" y="10885"/>
                  </a:lnTo>
                  <a:lnTo>
                    <a:pt x="18609" y="6463"/>
                  </a:lnTo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5" name="Text Box 16"/>
          <p:cNvSpPr txBox="1">
            <a:spLocks noChangeArrowheads="1"/>
          </p:cNvSpPr>
          <p:nvPr/>
        </p:nvSpPr>
        <p:spPr bwMode="auto">
          <a:xfrm>
            <a:off x="395288" y="5229225"/>
            <a:ext cx="237648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latin typeface="宋体" panose="02010600030101010101" pitchFamily="2" charset="-122"/>
              </a:rPr>
              <a:t>服务器软件：</a:t>
            </a:r>
            <a:r>
              <a:rPr lang="zh-CN" altLang="en-US" sz="2400" b="1">
                <a:solidFill>
                  <a:srgbClr val="800000"/>
                </a:solidFill>
                <a:latin typeface="宋体" panose="02010600030101010101" pitchFamily="2" charset="-122"/>
              </a:rPr>
              <a:t>某种服务功能、信息提供、业务处理</a:t>
            </a:r>
            <a:r>
              <a:rPr lang="en-US" altLang="zh-CN" sz="2400" b="1">
                <a:solidFill>
                  <a:srgbClr val="800000"/>
                </a:solidFill>
                <a:latin typeface="宋体" panose="02010600030101010101" pitchFamily="2" charset="-122"/>
              </a:rPr>
              <a:t>……</a:t>
            </a:r>
          </a:p>
        </p:txBody>
      </p:sp>
      <p:grpSp>
        <p:nvGrpSpPr>
          <p:cNvPr id="46" name="Group 17"/>
          <p:cNvGrpSpPr>
            <a:grpSpLocks/>
          </p:cNvGrpSpPr>
          <p:nvPr/>
        </p:nvGrpSpPr>
        <p:grpSpPr bwMode="auto">
          <a:xfrm>
            <a:off x="3635375" y="5084763"/>
            <a:ext cx="3121025" cy="1638300"/>
            <a:chOff x="0" y="0"/>
            <a:chExt cx="1966" cy="1196"/>
          </a:xfrm>
        </p:grpSpPr>
        <p:grpSp>
          <p:nvGrpSpPr>
            <p:cNvPr id="13323" name="Group 18"/>
            <p:cNvGrpSpPr>
              <a:grpSpLocks/>
            </p:cNvGrpSpPr>
            <p:nvPr/>
          </p:nvGrpSpPr>
          <p:grpSpPr bwMode="auto">
            <a:xfrm>
              <a:off x="0" y="0"/>
              <a:ext cx="1966" cy="1196"/>
              <a:chOff x="0" y="0"/>
              <a:chExt cx="1966" cy="1196"/>
            </a:xfrm>
          </p:grpSpPr>
          <p:grpSp>
            <p:nvGrpSpPr>
              <p:cNvPr id="13328" name="Group 19"/>
              <p:cNvGrpSpPr>
                <a:grpSpLocks/>
              </p:cNvGrpSpPr>
              <p:nvPr/>
            </p:nvGrpSpPr>
            <p:grpSpPr bwMode="auto">
              <a:xfrm>
                <a:off x="0" y="0"/>
                <a:ext cx="1966" cy="1044"/>
                <a:chOff x="0" y="0"/>
                <a:chExt cx="1966" cy="1044"/>
              </a:xfrm>
            </p:grpSpPr>
            <p:sp>
              <p:nvSpPr>
                <p:cNvPr id="13330" name="Arc 20"/>
                <p:cNvSpPr>
                  <a:spLocks/>
                </p:cNvSpPr>
                <p:nvPr/>
              </p:nvSpPr>
              <p:spPr bwMode="auto">
                <a:xfrm>
                  <a:off x="15" y="91"/>
                  <a:ext cx="772" cy="907"/>
                </a:xfrm>
                <a:custGeom>
                  <a:avLst/>
                  <a:gdLst>
                    <a:gd name="T0" fmla="*/ 0 w 31466"/>
                    <a:gd name="T1" fmla="*/ 0 h 21600"/>
                    <a:gd name="T2" fmla="*/ 0 w 31466"/>
                    <a:gd name="T3" fmla="*/ 0 h 21600"/>
                    <a:gd name="T4" fmla="*/ 0 w 31466"/>
                    <a:gd name="T5" fmla="*/ 0 h 216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1466" h="21600" fill="none" extrusionOk="0">
                      <a:moveTo>
                        <a:pt x="-1" y="2384"/>
                      </a:moveTo>
                      <a:cubicBezTo>
                        <a:pt x="3052" y="817"/>
                        <a:pt x="6434" y="0"/>
                        <a:pt x="9866" y="0"/>
                      </a:cubicBezTo>
                      <a:cubicBezTo>
                        <a:pt x="21795" y="0"/>
                        <a:pt x="31466" y="9670"/>
                        <a:pt x="31466" y="21600"/>
                      </a:cubicBezTo>
                    </a:path>
                    <a:path w="31466" h="21600" stroke="0" extrusionOk="0">
                      <a:moveTo>
                        <a:pt x="-1" y="2384"/>
                      </a:moveTo>
                      <a:cubicBezTo>
                        <a:pt x="3052" y="817"/>
                        <a:pt x="6434" y="0"/>
                        <a:pt x="9866" y="0"/>
                      </a:cubicBezTo>
                      <a:cubicBezTo>
                        <a:pt x="21795" y="0"/>
                        <a:pt x="31466" y="9670"/>
                        <a:pt x="31466" y="21600"/>
                      </a:cubicBezTo>
                      <a:lnTo>
                        <a:pt x="9866" y="21600"/>
                      </a:lnTo>
                      <a:lnTo>
                        <a:pt x="-1" y="2384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miter lim="800000"/>
                  <a:headEnd type="triangle" w="med" len="med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331" name="Arc 21"/>
                <p:cNvSpPr>
                  <a:spLocks/>
                </p:cNvSpPr>
                <p:nvPr/>
              </p:nvSpPr>
              <p:spPr bwMode="auto">
                <a:xfrm>
                  <a:off x="0" y="363"/>
                  <a:ext cx="600" cy="681"/>
                </a:xfrm>
                <a:custGeom>
                  <a:avLst/>
                  <a:gdLst>
                    <a:gd name="T0" fmla="*/ 0 w 25996"/>
                    <a:gd name="T1" fmla="*/ 0 h 21600"/>
                    <a:gd name="T2" fmla="*/ 0 w 25996"/>
                    <a:gd name="T3" fmla="*/ 0 h 21600"/>
                    <a:gd name="T4" fmla="*/ 0 w 25996"/>
                    <a:gd name="T5" fmla="*/ 0 h 216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5996" h="21600" fill="none" extrusionOk="0">
                      <a:moveTo>
                        <a:pt x="0" y="494"/>
                      </a:moveTo>
                      <a:cubicBezTo>
                        <a:pt x="1509" y="165"/>
                        <a:pt x="3050" y="0"/>
                        <a:pt x="4595" y="0"/>
                      </a:cubicBezTo>
                      <a:cubicBezTo>
                        <a:pt x="15393" y="0"/>
                        <a:pt x="24532" y="7974"/>
                        <a:pt x="25995" y="18673"/>
                      </a:cubicBezTo>
                    </a:path>
                    <a:path w="25996" h="21600" stroke="0" extrusionOk="0">
                      <a:moveTo>
                        <a:pt x="0" y="494"/>
                      </a:moveTo>
                      <a:cubicBezTo>
                        <a:pt x="1509" y="165"/>
                        <a:pt x="3050" y="0"/>
                        <a:pt x="4595" y="0"/>
                      </a:cubicBezTo>
                      <a:cubicBezTo>
                        <a:pt x="15393" y="0"/>
                        <a:pt x="24532" y="7974"/>
                        <a:pt x="25995" y="18673"/>
                      </a:cubicBezTo>
                      <a:lnTo>
                        <a:pt x="4595" y="21600"/>
                      </a:lnTo>
                      <a:lnTo>
                        <a:pt x="0" y="494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miter lim="800000"/>
                  <a:headEnd type="triangle" w="med" len="med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332" name="Arc 22"/>
                <p:cNvSpPr>
                  <a:spLocks/>
                </p:cNvSpPr>
                <p:nvPr/>
              </p:nvSpPr>
              <p:spPr bwMode="auto">
                <a:xfrm>
                  <a:off x="106" y="272"/>
                  <a:ext cx="605" cy="681"/>
                </a:xfrm>
                <a:custGeom>
                  <a:avLst/>
                  <a:gdLst>
                    <a:gd name="T0" fmla="*/ 0 w 26195"/>
                    <a:gd name="T1" fmla="*/ 0 h 21600"/>
                    <a:gd name="T2" fmla="*/ 0 w 26195"/>
                    <a:gd name="T3" fmla="*/ 0 h 21600"/>
                    <a:gd name="T4" fmla="*/ 0 w 26195"/>
                    <a:gd name="T5" fmla="*/ 0 h 216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6195" h="21600" fill="none" extrusionOk="0">
                      <a:moveTo>
                        <a:pt x="0" y="494"/>
                      </a:moveTo>
                      <a:cubicBezTo>
                        <a:pt x="1509" y="165"/>
                        <a:pt x="3050" y="0"/>
                        <a:pt x="4595" y="0"/>
                      </a:cubicBezTo>
                      <a:cubicBezTo>
                        <a:pt x="16524" y="0"/>
                        <a:pt x="26195" y="9670"/>
                        <a:pt x="26195" y="21600"/>
                      </a:cubicBezTo>
                    </a:path>
                    <a:path w="26195" h="21600" stroke="0" extrusionOk="0">
                      <a:moveTo>
                        <a:pt x="0" y="494"/>
                      </a:moveTo>
                      <a:cubicBezTo>
                        <a:pt x="1509" y="165"/>
                        <a:pt x="3050" y="0"/>
                        <a:pt x="4595" y="0"/>
                      </a:cubicBezTo>
                      <a:cubicBezTo>
                        <a:pt x="16524" y="0"/>
                        <a:pt x="26195" y="9670"/>
                        <a:pt x="26195" y="21600"/>
                      </a:cubicBezTo>
                      <a:lnTo>
                        <a:pt x="4595" y="21600"/>
                      </a:lnTo>
                      <a:lnTo>
                        <a:pt x="0" y="494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miter lim="800000"/>
                  <a:headEnd type="triangle" w="med" len="med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333" name="Arc 23"/>
                <p:cNvSpPr>
                  <a:spLocks/>
                </p:cNvSpPr>
                <p:nvPr/>
              </p:nvSpPr>
              <p:spPr bwMode="auto">
                <a:xfrm flipH="1">
                  <a:off x="1648" y="227"/>
                  <a:ext cx="318" cy="662"/>
                </a:xfrm>
                <a:custGeom>
                  <a:avLst/>
                  <a:gdLst>
                    <a:gd name="T0" fmla="*/ 0 w 21600"/>
                    <a:gd name="T1" fmla="*/ 0 h 21002"/>
                    <a:gd name="T2" fmla="*/ 0 w 21600"/>
                    <a:gd name="T3" fmla="*/ 0 h 21002"/>
                    <a:gd name="T4" fmla="*/ 0 w 21600"/>
                    <a:gd name="T5" fmla="*/ 0 h 2100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600" h="21002" fill="none" extrusionOk="0">
                      <a:moveTo>
                        <a:pt x="5047" y="0"/>
                      </a:moveTo>
                      <a:cubicBezTo>
                        <a:pt x="14756" y="2333"/>
                        <a:pt x="21600" y="11017"/>
                        <a:pt x="21600" y="21002"/>
                      </a:cubicBezTo>
                    </a:path>
                    <a:path w="21600" h="21002" stroke="0" extrusionOk="0">
                      <a:moveTo>
                        <a:pt x="5047" y="0"/>
                      </a:moveTo>
                      <a:cubicBezTo>
                        <a:pt x="14756" y="2333"/>
                        <a:pt x="21600" y="11017"/>
                        <a:pt x="21600" y="21002"/>
                      </a:cubicBezTo>
                      <a:lnTo>
                        <a:pt x="0" y="21002"/>
                      </a:lnTo>
                      <a:lnTo>
                        <a:pt x="5047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0000"/>
                  </a:solidFill>
                  <a:miter lim="800000"/>
                  <a:headEnd type="triangle" w="med" len="med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334" name="Arc 24"/>
                <p:cNvSpPr>
                  <a:spLocks/>
                </p:cNvSpPr>
                <p:nvPr/>
              </p:nvSpPr>
              <p:spPr bwMode="auto">
                <a:xfrm flipH="1">
                  <a:off x="1285" y="0"/>
                  <a:ext cx="545" cy="896"/>
                </a:xfrm>
                <a:custGeom>
                  <a:avLst/>
                  <a:gdLst>
                    <a:gd name="T0" fmla="*/ 0 w 22551"/>
                    <a:gd name="T1" fmla="*/ 0 h 23679"/>
                    <a:gd name="T2" fmla="*/ 0 w 22551"/>
                    <a:gd name="T3" fmla="*/ 0 h 23679"/>
                    <a:gd name="T4" fmla="*/ 0 w 22551"/>
                    <a:gd name="T5" fmla="*/ 0 h 2367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2551" h="23679" fill="none" extrusionOk="0">
                      <a:moveTo>
                        <a:pt x="-1" y="20"/>
                      </a:moveTo>
                      <a:cubicBezTo>
                        <a:pt x="316" y="6"/>
                        <a:pt x="633" y="0"/>
                        <a:pt x="951" y="0"/>
                      </a:cubicBezTo>
                      <a:cubicBezTo>
                        <a:pt x="12880" y="0"/>
                        <a:pt x="22551" y="9670"/>
                        <a:pt x="22551" y="21600"/>
                      </a:cubicBezTo>
                      <a:cubicBezTo>
                        <a:pt x="22551" y="22294"/>
                        <a:pt x="22517" y="22987"/>
                        <a:pt x="22450" y="23678"/>
                      </a:cubicBezTo>
                    </a:path>
                    <a:path w="22551" h="23679" stroke="0" extrusionOk="0">
                      <a:moveTo>
                        <a:pt x="-1" y="20"/>
                      </a:moveTo>
                      <a:cubicBezTo>
                        <a:pt x="316" y="6"/>
                        <a:pt x="633" y="0"/>
                        <a:pt x="951" y="0"/>
                      </a:cubicBezTo>
                      <a:cubicBezTo>
                        <a:pt x="12880" y="0"/>
                        <a:pt x="22551" y="9670"/>
                        <a:pt x="22551" y="21600"/>
                      </a:cubicBezTo>
                      <a:cubicBezTo>
                        <a:pt x="22551" y="22294"/>
                        <a:pt x="22517" y="22987"/>
                        <a:pt x="22450" y="23678"/>
                      </a:cubicBezTo>
                      <a:lnTo>
                        <a:pt x="951" y="21600"/>
                      </a:lnTo>
                      <a:lnTo>
                        <a:pt x="-1" y="2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0000"/>
                  </a:solidFill>
                  <a:miter lim="800000"/>
                  <a:headEnd type="triangle" w="med" len="med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335" name="Arc 25"/>
                <p:cNvSpPr>
                  <a:spLocks/>
                </p:cNvSpPr>
                <p:nvPr/>
              </p:nvSpPr>
              <p:spPr bwMode="auto">
                <a:xfrm flipH="1">
                  <a:off x="1467" y="181"/>
                  <a:ext cx="362" cy="681"/>
                </a:xfrm>
                <a:custGeom>
                  <a:avLst/>
                  <a:gdLst>
                    <a:gd name="T0" fmla="*/ 0 w 22551"/>
                    <a:gd name="T1" fmla="*/ 0 h 21600"/>
                    <a:gd name="T2" fmla="*/ 0 w 22551"/>
                    <a:gd name="T3" fmla="*/ 0 h 21600"/>
                    <a:gd name="T4" fmla="*/ 0 w 22551"/>
                    <a:gd name="T5" fmla="*/ 0 h 216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2551" h="21600" fill="none" extrusionOk="0">
                      <a:moveTo>
                        <a:pt x="-1" y="20"/>
                      </a:moveTo>
                      <a:cubicBezTo>
                        <a:pt x="316" y="6"/>
                        <a:pt x="633" y="0"/>
                        <a:pt x="951" y="0"/>
                      </a:cubicBezTo>
                      <a:cubicBezTo>
                        <a:pt x="12880" y="0"/>
                        <a:pt x="22551" y="9670"/>
                        <a:pt x="22551" y="21600"/>
                      </a:cubicBezTo>
                    </a:path>
                    <a:path w="22551" h="21600" stroke="0" extrusionOk="0">
                      <a:moveTo>
                        <a:pt x="-1" y="20"/>
                      </a:moveTo>
                      <a:cubicBezTo>
                        <a:pt x="316" y="6"/>
                        <a:pt x="633" y="0"/>
                        <a:pt x="951" y="0"/>
                      </a:cubicBezTo>
                      <a:cubicBezTo>
                        <a:pt x="12880" y="0"/>
                        <a:pt x="22551" y="9670"/>
                        <a:pt x="22551" y="21600"/>
                      </a:cubicBezTo>
                      <a:lnTo>
                        <a:pt x="951" y="21600"/>
                      </a:lnTo>
                      <a:lnTo>
                        <a:pt x="-1" y="2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0000"/>
                  </a:solidFill>
                  <a:miter lim="800000"/>
                  <a:headEnd type="triangle" w="med" len="med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3329" name="Text Box 26"/>
              <p:cNvSpPr txBox="1">
                <a:spLocks noChangeArrowheads="1"/>
              </p:cNvSpPr>
              <p:nvPr/>
            </p:nvSpPr>
            <p:spPr bwMode="auto">
              <a:xfrm>
                <a:off x="468" y="907"/>
                <a:ext cx="1198" cy="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zh-CN" altLang="en-US" sz="20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多用户访问</a:t>
                </a:r>
                <a:endParaRPr lang="zh-CN" altLang="en-US" sz="2000" b="1">
                  <a:ea typeface="黑体" panose="02010609060101010101" pitchFamily="49" charset="-122"/>
                </a:endParaRPr>
              </a:p>
            </p:txBody>
          </p:sp>
        </p:grpSp>
        <p:sp>
          <p:nvSpPr>
            <p:cNvPr id="13324" name="laptop"/>
            <p:cNvSpPr>
              <a:spLocks noEditPoints="1" noChangeArrowheads="1"/>
            </p:cNvSpPr>
            <p:nvPr/>
          </p:nvSpPr>
          <p:spPr bwMode="auto">
            <a:xfrm>
              <a:off x="136" y="998"/>
              <a:ext cx="318" cy="1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15 w 21600"/>
                <a:gd name="T25" fmla="*/ 1906 h 21600"/>
                <a:gd name="T26" fmla="*/ 17321 w 21600"/>
                <a:gd name="T27" fmla="*/ 12388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325" name="laptop"/>
            <p:cNvSpPr>
              <a:spLocks noEditPoints="1" noChangeArrowheads="1"/>
            </p:cNvSpPr>
            <p:nvPr/>
          </p:nvSpPr>
          <p:spPr bwMode="auto">
            <a:xfrm>
              <a:off x="1451" y="862"/>
              <a:ext cx="272" cy="1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47 w 21600"/>
                <a:gd name="T25" fmla="*/ 1909 h 21600"/>
                <a:gd name="T26" fmla="*/ 17312 w 21600"/>
                <a:gd name="T27" fmla="*/ 12292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326" name="laptop"/>
            <p:cNvSpPr>
              <a:spLocks noEditPoints="1" noChangeArrowheads="1"/>
            </p:cNvSpPr>
            <p:nvPr/>
          </p:nvSpPr>
          <p:spPr bwMode="auto">
            <a:xfrm>
              <a:off x="362" y="907"/>
              <a:ext cx="318" cy="1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15 w 21600"/>
                <a:gd name="T25" fmla="*/ 1906 h 21600"/>
                <a:gd name="T26" fmla="*/ 17321 w 21600"/>
                <a:gd name="T27" fmla="*/ 12388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327" name="laptop"/>
            <p:cNvSpPr>
              <a:spLocks noEditPoints="1" noChangeArrowheads="1"/>
            </p:cNvSpPr>
            <p:nvPr/>
          </p:nvSpPr>
          <p:spPr bwMode="auto">
            <a:xfrm>
              <a:off x="1678" y="907"/>
              <a:ext cx="272" cy="1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47 w 21600"/>
                <a:gd name="T25" fmla="*/ 1909 h 21600"/>
                <a:gd name="T26" fmla="*/ 17312 w 21600"/>
                <a:gd name="T27" fmla="*/ 12292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utoUpdateAnimBg="0"/>
      <p:bldP spid="35" grpId="0" autoUpdateAnimBg="0"/>
      <p:bldP spid="45" grpId="0" autoUpdateAnimBg="0"/>
    </p:bldLst>
  </p:timing>
</p:sld>
</file>

<file path=ppt/theme/theme1.xml><?xml version="1.0" encoding="utf-8"?>
<a:theme xmlns:a="http://schemas.openxmlformats.org/drawingml/2006/main" name="格纹网络">
  <a:themeElements>
    <a:clrScheme name="自定义 2">
      <a:dk1>
        <a:sysClr val="windowText" lastClr="000000"/>
      </a:dk1>
      <a:lt1>
        <a:sysClr val="window" lastClr="FFFFFF"/>
      </a:lt1>
      <a:dk2>
        <a:srgbClr val="FFFFFF"/>
      </a:dk2>
      <a:lt2>
        <a:srgbClr val="FFFFFF"/>
      </a:lt2>
      <a:accent1>
        <a:srgbClr val="0E647C"/>
      </a:accent1>
      <a:accent2>
        <a:srgbClr val="2DB2A4"/>
      </a:accent2>
      <a:accent3>
        <a:srgbClr val="74AF47"/>
      </a:accent3>
      <a:accent4>
        <a:srgbClr val="755DA1"/>
      </a:accent4>
      <a:accent5>
        <a:srgbClr val="4BACC6"/>
      </a:accent5>
      <a:accent6>
        <a:srgbClr val="F87A08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>
          <a:defRPr sz="1600" b="1" dirty="0" smtClean="0">
            <a:solidFill>
              <a:schemeClr val="accent6"/>
            </a:solidFill>
            <a:latin typeface="微软雅黑" pitchFamily="34" charset="-122"/>
            <a:ea typeface="微软雅黑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格纹网络" id="{017E45B5-FEEE-4AFE-8154-150761AFF64B}" vid="{93D149BF-8076-4061-8D1D-F4FE9B546E39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格纹网络</Template>
  <TotalTime>1685</TotalTime>
  <Pages>0</Pages>
  <Words>2634</Words>
  <Characters>0</Characters>
  <Application>Microsoft Office PowerPoint</Application>
  <DocSecurity>0</DocSecurity>
  <PresentationFormat>全屏显示(4:3)</PresentationFormat>
  <Lines>0</Lines>
  <Paragraphs>273</Paragraphs>
  <Slides>29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29</vt:i4>
      </vt:variant>
    </vt:vector>
  </HeadingPairs>
  <TitlesOfParts>
    <vt:vector size="38" baseType="lpstr">
      <vt:lpstr>黑体</vt:lpstr>
      <vt:lpstr>宋体</vt:lpstr>
      <vt:lpstr>微软雅黑</vt:lpstr>
      <vt:lpstr>Arial</vt:lpstr>
      <vt:lpstr>Bookman Old Style</vt:lpstr>
      <vt:lpstr>Calibri</vt:lpstr>
      <vt:lpstr>Times New Roman</vt:lpstr>
      <vt:lpstr>Wingdings</vt:lpstr>
      <vt:lpstr>格纹网络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回顾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>科研部</Company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范冰冰</dc:creator>
  <cp:keywords/>
  <dc:description/>
  <cp:lastModifiedBy>shen ys</cp:lastModifiedBy>
  <cp:revision>88</cp:revision>
  <dcterms:created xsi:type="dcterms:W3CDTF">2004-11-03T01:00:43Z</dcterms:created>
  <dcterms:modified xsi:type="dcterms:W3CDTF">2020-11-06T03:44:44Z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2052-9.1.0.5218</vt:lpwstr>
  </property>
</Properties>
</file>