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9" r:id="rId1"/>
  </p:sldMasterIdLst>
  <p:notesMasterIdLst>
    <p:notesMasterId r:id="rId28"/>
  </p:notesMasterIdLst>
  <p:handoutMasterIdLst>
    <p:handoutMasterId r:id="rId29"/>
  </p:handoutMasterIdLst>
  <p:sldIdLst>
    <p:sldId id="383" r:id="rId2"/>
    <p:sldId id="378" r:id="rId3"/>
    <p:sldId id="398" r:id="rId4"/>
    <p:sldId id="272" r:id="rId5"/>
    <p:sldId id="400" r:id="rId6"/>
    <p:sldId id="399" r:id="rId7"/>
    <p:sldId id="414" r:id="rId8"/>
    <p:sldId id="415" r:id="rId9"/>
    <p:sldId id="416" r:id="rId10"/>
    <p:sldId id="417" r:id="rId11"/>
    <p:sldId id="381" r:id="rId12"/>
    <p:sldId id="401" r:id="rId13"/>
    <p:sldId id="402" r:id="rId14"/>
    <p:sldId id="403" r:id="rId15"/>
    <p:sldId id="404" r:id="rId16"/>
    <p:sldId id="405" r:id="rId17"/>
    <p:sldId id="406" r:id="rId18"/>
    <p:sldId id="407" r:id="rId19"/>
    <p:sldId id="382" r:id="rId20"/>
    <p:sldId id="408" r:id="rId21"/>
    <p:sldId id="409" r:id="rId22"/>
    <p:sldId id="410" r:id="rId23"/>
    <p:sldId id="411" r:id="rId24"/>
    <p:sldId id="412" r:id="rId25"/>
    <p:sldId id="413" r:id="rId26"/>
    <p:sldId id="345" r:id="rId27"/>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orient="horz" pos="1008">
          <p15:clr>
            <a:srgbClr val="A4A3A4"/>
          </p15:clr>
        </p15:guide>
        <p15:guide id="4" pos="2880">
          <p15:clr>
            <a:srgbClr val="A4A3A4"/>
          </p15:clr>
        </p15:guide>
        <p15:guide id="5" pos="288">
          <p15:clr>
            <a:srgbClr val="A4A3A4"/>
          </p15:clr>
        </p15:guide>
        <p15:guide id="6"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00FF"/>
    <a:srgbClr val="0033CC"/>
    <a:srgbClr val="FF0066"/>
    <a:srgbClr val="147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58" y="78"/>
      </p:cViewPr>
      <p:guideLst>
        <p:guide orient="horz" pos="2160"/>
        <p:guide orient="horz" pos="4176"/>
        <p:guide orient="horz" pos="1008"/>
        <p:guide pos="2880"/>
        <p:guide pos="288"/>
        <p:guide pos="547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6.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19.xml"/><Relationship Id="rId5" Type="http://schemas.openxmlformats.org/officeDocument/2006/relationships/slide" Target="slides/slide11.xml"/><Relationship Id="rId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B383BD-B3B1-4CBD-BD08-F0116E6F6FA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BCEFC446-1EC8-4571-88F6-5A81807C584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3501600-8C50-4541-8C24-EB90EB96838D}" type="datetimeFigureOut">
              <a:rPr lang="en-US"/>
              <a:pPr>
                <a:defRPr/>
              </a:pPr>
              <a:t>12/18/2018</a:t>
            </a:fld>
            <a:endParaRPr lang="en-US"/>
          </a:p>
        </p:txBody>
      </p:sp>
      <p:sp>
        <p:nvSpPr>
          <p:cNvPr id="4" name="Footer Placeholder 3">
            <a:extLst>
              <a:ext uri="{FF2B5EF4-FFF2-40B4-BE49-F238E27FC236}">
                <a16:creationId xmlns:a16="http://schemas.microsoft.com/office/drawing/2014/main" id="{29B939AA-6184-4CC4-A714-98FCFDBA94F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70375874-D9AC-4D0E-A3D4-B7A49D975DB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BEE016-3532-4FFC-BB1F-D9A16D44D2C8}"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D11C7AB-0266-45B5-81CC-452FF7E7CD9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Times" pitchFamily="64" charset="0"/>
                <a:ea typeface="+mn-ea"/>
              </a:defRPr>
            </a:lvl1pPr>
          </a:lstStyle>
          <a:p>
            <a:pPr>
              <a:defRPr/>
            </a:pPr>
            <a:endParaRPr lang="en-US"/>
          </a:p>
        </p:txBody>
      </p:sp>
      <p:sp>
        <p:nvSpPr>
          <p:cNvPr id="6147" name="Rectangle 3">
            <a:extLst>
              <a:ext uri="{FF2B5EF4-FFF2-40B4-BE49-F238E27FC236}">
                <a16:creationId xmlns:a16="http://schemas.microsoft.com/office/drawing/2014/main" id="{EE500428-1AF9-459E-93C6-BE133455646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Times" pitchFamily="64" charset="0"/>
                <a:ea typeface="+mn-ea"/>
              </a:defRPr>
            </a:lvl1pPr>
          </a:lstStyle>
          <a:p>
            <a:pPr>
              <a:defRPr/>
            </a:pPr>
            <a:endParaRPr lang="en-US"/>
          </a:p>
        </p:txBody>
      </p:sp>
      <p:sp>
        <p:nvSpPr>
          <p:cNvPr id="34820" name="Rectangle 4">
            <a:extLst>
              <a:ext uri="{FF2B5EF4-FFF2-40B4-BE49-F238E27FC236}">
                <a16:creationId xmlns:a16="http://schemas.microsoft.com/office/drawing/2014/main" id="{2CAD7372-745A-4653-97B7-D03C47AFC8E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0B07AD2-4168-4F64-92C1-1E7BC69D223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AC6AD31-F6F5-4C72-9F02-85EB75E1EAE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Times" pitchFamily="64" charset="0"/>
                <a:ea typeface="+mn-ea"/>
              </a:defRPr>
            </a:lvl1pPr>
          </a:lstStyle>
          <a:p>
            <a:pPr>
              <a:defRPr/>
            </a:pPr>
            <a:endParaRPr lang="en-US"/>
          </a:p>
        </p:txBody>
      </p:sp>
      <p:sp>
        <p:nvSpPr>
          <p:cNvPr id="6151" name="Rectangle 7">
            <a:extLst>
              <a:ext uri="{FF2B5EF4-FFF2-40B4-BE49-F238E27FC236}">
                <a16:creationId xmlns:a16="http://schemas.microsoft.com/office/drawing/2014/main" id="{395789BF-F420-44A1-A92B-D57D8777E73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Times" panose="02020603050405020304" pitchFamily="18" charset="0"/>
              </a:defRPr>
            </a:lvl1pPr>
          </a:lstStyle>
          <a:p>
            <a:fld id="{B9BE443A-9B82-4BAB-93D8-2CFC4B8AB0A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6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6FD0204-FAC7-4938-8661-5E873E25D68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B687FA3-1D58-42CB-9A4D-C0B3C85A36C8}" type="slidenum">
              <a:rPr lang="zh-CN" altLang="en-US" smtClean="0"/>
              <a:pPr>
                <a:spcBef>
                  <a:spcPct val="0"/>
                </a:spcBef>
              </a:pPr>
              <a:t>1</a:t>
            </a:fld>
            <a:endParaRPr lang="en-US" altLang="zh-CN"/>
          </a:p>
        </p:txBody>
      </p:sp>
      <p:sp>
        <p:nvSpPr>
          <p:cNvPr id="90115" name="Rectangle 2">
            <a:extLst>
              <a:ext uri="{FF2B5EF4-FFF2-40B4-BE49-F238E27FC236}">
                <a16:creationId xmlns:a16="http://schemas.microsoft.com/office/drawing/2014/main" id="{0F6ADB07-BC23-4284-93B9-238491493D45}"/>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9FEF24EA-6A2C-46C4-A736-ADAE8EB805EA}"/>
              </a:ext>
            </a:extLst>
          </p:cNvPr>
          <p:cNvSpPr>
            <a:spLocks noGrp="1" noChangeArrowheads="1"/>
          </p:cNvSpPr>
          <p:nvPr>
            <p:ph type="body" idx="1"/>
          </p:nvPr>
        </p:nvSpPr>
        <p:spPr>
          <a:noFill/>
        </p:spPr>
        <p:txBody>
          <a:bodyPr/>
          <a:lstStyle/>
          <a:p>
            <a:pPr marL="228600" indent="-228600" eaLnBrk="1" hangingPunct="1"/>
            <a:endParaRPr lang="zh-CN" altLang="en-US">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4DDA281-551D-4930-876F-E105FB4F1259}"/>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BE76BB8-8C0C-4694-A63D-CB5D9F30DF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56026846-983E-4C6E-85E3-C9A1F97764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F187E85E-97AD-4E8F-9B60-7127ADD6EC69}" type="slidenum">
              <a:rPr lang="en-US" altLang="zh-CN" sz="1200" i="0">
                <a:latin typeface="Times" panose="02020603050405020304" pitchFamily="18" charset="0"/>
              </a:rPr>
              <a:pPr/>
              <a:t>13</a:t>
            </a:fld>
            <a:endParaRPr lang="en-US" altLang="zh-CN" sz="1200" i="0">
              <a:latin typeface="Times" panose="02020603050405020304" pitchFamily="18" charset="0"/>
            </a:endParaRPr>
          </a:p>
        </p:txBody>
      </p:sp>
    </p:spTree>
    <p:extLst>
      <p:ext uri="{BB962C8B-B14F-4D97-AF65-F5344CB8AC3E}">
        <p14:creationId xmlns:p14="http://schemas.microsoft.com/office/powerpoint/2010/main" val="63260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ED114C8-04CC-463A-BEF7-136E60161CE6}"/>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8A420477-99D2-4B94-9A81-6476B7D221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3E1E5F61-C7B5-4B9E-8F45-9F8BA4609F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EBD9FD8F-BB5F-4B99-B879-D5829FC7FE03}" type="slidenum">
              <a:rPr lang="en-US" altLang="zh-CN" sz="1200" i="0">
                <a:latin typeface="Times" panose="02020603050405020304" pitchFamily="18" charset="0"/>
              </a:rPr>
              <a:pPr/>
              <a:t>14</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08079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432B2B6-C770-4F96-B79A-2F13A5B5511B}"/>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E4DAB826-60B1-4B80-A543-3F519CF3E8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DFFD67BE-8314-4A60-8209-27B7529B2E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E8511659-FEC4-4636-9296-D982831F545A}" type="slidenum">
              <a:rPr lang="en-US" altLang="zh-CN" sz="1200" i="0">
                <a:latin typeface="Times" panose="02020603050405020304" pitchFamily="18" charset="0"/>
              </a:rPr>
              <a:pPr/>
              <a:t>15</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4558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D4B0940-3524-496D-9F80-FEEED58810A9}"/>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EC74B6A-24C1-4006-9999-BE6BC259E1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2A672E1C-7250-449B-879B-F09D40FED5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7E141A36-04F3-4700-912E-E36F0F0C1981}" type="slidenum">
              <a:rPr lang="en-US" altLang="zh-CN" sz="1200" i="0">
                <a:latin typeface="Times" panose="02020603050405020304" pitchFamily="18" charset="0"/>
              </a:rPr>
              <a:pPr/>
              <a:t>16</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02663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71DDC36-5B53-4F11-AF2A-08E84CF38187}"/>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8B5675A3-F6D9-4D77-8E0C-B7CBC0DA09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6324" name="Slide Number Placeholder 3">
            <a:extLst>
              <a:ext uri="{FF2B5EF4-FFF2-40B4-BE49-F238E27FC236}">
                <a16:creationId xmlns:a16="http://schemas.microsoft.com/office/drawing/2014/main" id="{599EE5EB-5246-46D8-A5EC-0B90A8A91E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B9CC4228-1B21-4CE9-B297-9B6886B2BAD9}" type="slidenum">
              <a:rPr lang="en-US" altLang="zh-CN" sz="1200" i="0">
                <a:latin typeface="Times" panose="02020603050405020304" pitchFamily="18" charset="0"/>
              </a:rPr>
              <a:pPr/>
              <a:t>17</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56511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EBB2131-78B9-4488-9E32-1621651ECC2C}"/>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BFD6A934-5B64-42AF-82C6-249933E296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38ED62C1-A858-4442-B220-D60515F3CC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97674E5C-7609-41FD-B6D4-7B2E392C970A}" type="slidenum">
              <a:rPr lang="en-US" altLang="zh-CN" sz="1200" i="0">
                <a:latin typeface="Times" panose="02020603050405020304" pitchFamily="18" charset="0"/>
              </a:rPr>
              <a:pPr/>
              <a:t>18</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37274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1D2D69A-04A4-49E7-994E-6A0922D348DA}"/>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62695FF-5D43-4ED2-9BA8-AE90E1755C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4E043774-EBAE-4D0B-8A8F-F12D0107C7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B89F11C1-A3FA-41BC-BDAA-BEC2ABC3E141}" type="slidenum">
              <a:rPr lang="en-US" altLang="zh-CN" sz="1200" i="0">
                <a:latin typeface="Times" panose="02020603050405020304" pitchFamily="18" charset="0"/>
              </a:rPr>
              <a:pPr/>
              <a:t>20</a:t>
            </a:fld>
            <a:endParaRPr lang="en-US" altLang="zh-CN" sz="1200" i="0">
              <a:latin typeface="Times" panose="02020603050405020304" pitchFamily="18" charset="0"/>
            </a:endParaRPr>
          </a:p>
        </p:txBody>
      </p:sp>
    </p:spTree>
    <p:extLst>
      <p:ext uri="{BB962C8B-B14F-4D97-AF65-F5344CB8AC3E}">
        <p14:creationId xmlns:p14="http://schemas.microsoft.com/office/powerpoint/2010/main" val="162580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2C20311-430A-4413-A312-71C3F451CD14}"/>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D0C61C29-E7F5-4B67-80F5-604BB3D280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A48BACB9-3A4C-403D-8E16-7D7B22D1A1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396C491E-ED20-4079-B321-C71CB196CA94}" type="slidenum">
              <a:rPr lang="en-US" altLang="zh-CN" sz="1200" i="0">
                <a:latin typeface="Times" panose="02020603050405020304" pitchFamily="18" charset="0"/>
              </a:rPr>
              <a:pPr/>
              <a:t>21</a:t>
            </a:fld>
            <a:endParaRPr lang="en-US" altLang="zh-CN" sz="1200" i="0">
              <a:latin typeface="Times" panose="02020603050405020304" pitchFamily="18" charset="0"/>
            </a:endParaRPr>
          </a:p>
        </p:txBody>
      </p:sp>
    </p:spTree>
    <p:extLst>
      <p:ext uri="{BB962C8B-B14F-4D97-AF65-F5344CB8AC3E}">
        <p14:creationId xmlns:p14="http://schemas.microsoft.com/office/powerpoint/2010/main" val="366977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F36C92C-1E3C-41F6-BD27-05FA43A375A6}"/>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7E55D591-4E17-4645-972C-5B87D2C694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0AE57241-4140-40CD-B874-99007E856E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5B843B9-C45B-4CB6-858B-2FA10B91E250}" type="slidenum">
              <a:rPr lang="en-US" altLang="zh-CN" sz="1200" i="0">
                <a:latin typeface="Times" panose="02020603050405020304" pitchFamily="18" charset="0"/>
              </a:rPr>
              <a:pPr/>
              <a:t>22</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90439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A9A7A31-F4D9-4454-9BEE-962742B7D871}"/>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3B21DE3C-8231-48B1-B130-D9B9097CDD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0F38EAE5-CB35-43C0-8AF0-6992D54F99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82ECA54C-9AA5-44AA-AD2D-A7480A709F03}" type="slidenum">
              <a:rPr lang="en-US" altLang="zh-CN" sz="1200" i="0">
                <a:latin typeface="Times" panose="02020603050405020304" pitchFamily="18" charset="0"/>
              </a:rPr>
              <a:pPr/>
              <a:t>23</a:t>
            </a:fld>
            <a:endParaRPr lang="en-US" altLang="zh-CN" sz="1200" i="0">
              <a:latin typeface="Times" panose="02020603050405020304" pitchFamily="18" charset="0"/>
            </a:endParaRPr>
          </a:p>
        </p:txBody>
      </p:sp>
    </p:spTree>
    <p:extLst>
      <p:ext uri="{BB962C8B-B14F-4D97-AF65-F5344CB8AC3E}">
        <p14:creationId xmlns:p14="http://schemas.microsoft.com/office/powerpoint/2010/main" val="187186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F74623C-BE00-4FF4-852D-FF74B7657AF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7CFD255-5209-4398-AE4A-0B66BB2AC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B82E1030-C5A3-430A-92A9-66C8EAF840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B65AB018-5920-461D-8A6D-11750944AF76}" type="slidenum">
              <a:rPr lang="en-US" altLang="zh-CN" sz="1200" i="0">
                <a:latin typeface="Times" panose="02020603050405020304" pitchFamily="18" charset="0"/>
              </a:rPr>
              <a:pPr/>
              <a:t>4</a:t>
            </a:fld>
            <a:endParaRPr lang="en-US" altLang="zh-CN" sz="1200" i="0">
              <a:latin typeface="Times" panose="02020603050405020304" pitchFamily="18" charset="0"/>
            </a:endParaRPr>
          </a:p>
        </p:txBody>
      </p:sp>
    </p:spTree>
    <p:extLst>
      <p:ext uri="{BB962C8B-B14F-4D97-AF65-F5344CB8AC3E}">
        <p14:creationId xmlns:p14="http://schemas.microsoft.com/office/powerpoint/2010/main" val="168062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15F4A09-985F-47A1-9100-9B493F855D29}"/>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3B1BA175-6463-4CB8-94C4-D7BC203935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F2391923-1875-4D60-9442-A38E601A26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422C5DFD-8A41-4025-9B01-6D736652AC68}" type="slidenum">
              <a:rPr lang="en-US" altLang="zh-CN" sz="1200" i="0">
                <a:latin typeface="Times" panose="02020603050405020304" pitchFamily="18" charset="0"/>
              </a:rPr>
              <a:pPr/>
              <a:t>24</a:t>
            </a:fld>
            <a:endParaRPr lang="en-US" altLang="zh-CN" sz="1200" i="0">
              <a:latin typeface="Times" panose="02020603050405020304" pitchFamily="18" charset="0"/>
            </a:endParaRPr>
          </a:p>
        </p:txBody>
      </p:sp>
    </p:spTree>
    <p:extLst>
      <p:ext uri="{BB962C8B-B14F-4D97-AF65-F5344CB8AC3E}">
        <p14:creationId xmlns:p14="http://schemas.microsoft.com/office/powerpoint/2010/main" val="196132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FA10EBC-8E9A-4B5D-A29D-867C41988D4D}"/>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A01AD4ED-B592-454A-8E9A-9D3EDC44E0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2BE4BA10-8B90-4B29-B021-F9BEB76EDC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1CFCD6FA-108B-419C-8152-0B63676471A0}" type="slidenum">
              <a:rPr lang="en-US" altLang="zh-CN" sz="1200" i="0">
                <a:latin typeface="Times" panose="02020603050405020304" pitchFamily="18" charset="0"/>
              </a:rPr>
              <a:pPr/>
              <a:t>25</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16348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F8FA2655-9091-4038-A41F-DD1A4BC9BDE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F194495-39D7-42C1-9395-02126EB257F3}" type="slidenum">
              <a:rPr lang="zh-CN" altLang="en-US" smtClean="0"/>
              <a:pPr>
                <a:spcBef>
                  <a:spcPct val="0"/>
                </a:spcBef>
              </a:pPr>
              <a:t>26</a:t>
            </a:fld>
            <a:endParaRPr lang="en-US" altLang="zh-CN"/>
          </a:p>
        </p:txBody>
      </p:sp>
      <p:sp>
        <p:nvSpPr>
          <p:cNvPr id="100355" name="Rectangle 2">
            <a:extLst>
              <a:ext uri="{FF2B5EF4-FFF2-40B4-BE49-F238E27FC236}">
                <a16:creationId xmlns:a16="http://schemas.microsoft.com/office/drawing/2014/main" id="{0C96B274-FB0B-4DAC-A23D-DF4A2D61202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42739E33-3E3A-4D0A-881B-B107C78C3A4E}"/>
              </a:ext>
            </a:extLst>
          </p:cNvPr>
          <p:cNvSpPr>
            <a:spLocks noGrp="1" noChangeArrowheads="1"/>
          </p:cNvSpPr>
          <p:nvPr>
            <p:ph type="body" idx="1"/>
          </p:nvPr>
        </p:nvSpPr>
        <p:spPr>
          <a:noFill/>
        </p:spPr>
        <p:txBody>
          <a:bodyPr/>
          <a:lstStyle/>
          <a:p>
            <a:pPr marL="685800" lvl="1" indent="-228600" algn="just" eaLnBrk="1" hangingPunct="1">
              <a:buFont typeface="Wingdings" panose="05000000000000000000" pitchFamily="2" charset="2"/>
              <a:buNone/>
            </a:pPr>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CE707F5-3381-41C7-9555-96BAE589D0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00E5DAE-5894-444E-869D-6747E11C3EEE}" type="slidenum">
              <a:rPr lang="zh-CN" altLang="en-US" smtClean="0"/>
              <a:pPr>
                <a:spcBef>
                  <a:spcPct val="0"/>
                </a:spcBef>
              </a:pPr>
              <a:t>5</a:t>
            </a:fld>
            <a:endParaRPr lang="en-US" altLang="zh-CN"/>
          </a:p>
        </p:txBody>
      </p:sp>
      <p:sp>
        <p:nvSpPr>
          <p:cNvPr id="94211" name="Rectangle 2">
            <a:extLst>
              <a:ext uri="{FF2B5EF4-FFF2-40B4-BE49-F238E27FC236}">
                <a16:creationId xmlns:a16="http://schemas.microsoft.com/office/drawing/2014/main" id="{2B5BBF44-DE3A-45E6-9427-676F936A6577}"/>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EF2AA5AE-8B59-4CD2-AE6A-9262B7967279}"/>
              </a:ext>
            </a:extLst>
          </p:cNvPr>
          <p:cNvSpPr>
            <a:spLocks noGrp="1" noChangeArrowheads="1"/>
          </p:cNvSpPr>
          <p:nvPr>
            <p:ph type="body" idx="1"/>
          </p:nvPr>
        </p:nvSpPr>
        <p:spPr>
          <a:noFill/>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C6F51CE-460B-4A28-9B4B-CE0055D8854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356AB37-8E36-4910-BE6E-7239B51B893C}" type="slidenum">
              <a:rPr lang="zh-CN" altLang="en-US" smtClean="0"/>
              <a:pPr>
                <a:spcBef>
                  <a:spcPct val="0"/>
                </a:spcBef>
              </a:pPr>
              <a:t>6</a:t>
            </a:fld>
            <a:endParaRPr lang="en-US" altLang="zh-CN"/>
          </a:p>
        </p:txBody>
      </p:sp>
      <p:sp>
        <p:nvSpPr>
          <p:cNvPr id="96259" name="Rectangle 2">
            <a:extLst>
              <a:ext uri="{FF2B5EF4-FFF2-40B4-BE49-F238E27FC236}">
                <a16:creationId xmlns:a16="http://schemas.microsoft.com/office/drawing/2014/main" id="{D72578EA-E0A1-45B9-A247-14D84EF45816}"/>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B4FF9EFE-DB23-434D-927B-7C0B827CBA3A}"/>
              </a:ext>
            </a:extLst>
          </p:cNvPr>
          <p:cNvSpPr>
            <a:spLocks noGrp="1" noChangeArrowheads="1"/>
          </p:cNvSpPr>
          <p:nvPr>
            <p:ph type="body" idx="1"/>
          </p:nvPr>
        </p:nvSpPr>
        <p:spPr>
          <a:noFill/>
        </p:spPr>
        <p:txBody>
          <a:bodyPr/>
          <a:lstStyle/>
          <a:p>
            <a:pPr marL="228600" indent="-228600" eaLnBrk="1" hangingPunct="1"/>
            <a:endParaRPr lang="zh-CN" altLang="en-US">
              <a:ea typeface="楷体_GB2312"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82297AF-EE7C-4ED2-BB7F-FA646D681342}"/>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F38275EE-DECC-477F-A676-FED937D521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E1603776-3179-4974-82F7-E9AB9C7BD7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1B75B6F-A352-4816-B91A-E58236E33324}" type="slidenum">
              <a:rPr lang="en-US" altLang="zh-CN" sz="1200" i="0">
                <a:latin typeface="Times" panose="02020603050405020304" pitchFamily="18" charset="0"/>
              </a:rPr>
              <a:pPr/>
              <a:t>7</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47872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DDBE177-C328-4195-BC02-1778895B8446}"/>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58FB7088-8670-4707-BCA8-9F7C1EE5C9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ED35C515-23E5-46B1-85D6-CE01401761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E06B186-411B-4BC6-B390-2C3B6AFCFE98}" type="slidenum">
              <a:rPr lang="en-US" altLang="zh-CN" sz="1200" i="0">
                <a:latin typeface="Times" panose="02020603050405020304" pitchFamily="18" charset="0"/>
              </a:rPr>
              <a:pPr/>
              <a:t>8</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76859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1BCAEE7-8D72-4BEC-AFD9-BD63EB1AF92A}"/>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79C53DEC-B501-45A7-A802-CE7D6FC896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04110574-ACEC-460A-8A8C-F85D566762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4D5D636-CD31-428E-AFF9-2AD9F2D8DA3D}" type="slidenum">
              <a:rPr lang="en-US" altLang="zh-CN" sz="1200" i="0">
                <a:latin typeface="Times" panose="02020603050405020304" pitchFamily="18" charset="0"/>
              </a:rPr>
              <a:pPr/>
              <a:t>9</a:t>
            </a:fld>
            <a:endParaRPr lang="en-US" altLang="zh-CN" sz="1200" i="0">
              <a:latin typeface="Times" panose="02020603050405020304" pitchFamily="18" charset="0"/>
            </a:endParaRPr>
          </a:p>
        </p:txBody>
      </p:sp>
    </p:spTree>
    <p:extLst>
      <p:ext uri="{BB962C8B-B14F-4D97-AF65-F5344CB8AC3E}">
        <p14:creationId xmlns:p14="http://schemas.microsoft.com/office/powerpoint/2010/main" val="13471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6308011-F513-4CD0-8392-AE3AFFD9678C}"/>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0C32682B-82B5-4B5D-86C9-E246704884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518480BF-EAC5-4ED4-ACED-0DD360FDC0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26B1B1F6-10B5-47AC-A641-34C8A5FF5C50}" type="slidenum">
              <a:rPr lang="en-US" altLang="zh-CN" sz="1200" i="0">
                <a:latin typeface="Times" panose="02020603050405020304" pitchFamily="18" charset="0"/>
              </a:rPr>
              <a:pPr/>
              <a:t>10</a:t>
            </a:fld>
            <a:endParaRPr lang="en-US" altLang="zh-CN" sz="1200" i="0">
              <a:latin typeface="Times" panose="02020603050405020304" pitchFamily="18" charset="0"/>
            </a:endParaRPr>
          </a:p>
        </p:txBody>
      </p:sp>
    </p:spTree>
    <p:extLst>
      <p:ext uri="{BB962C8B-B14F-4D97-AF65-F5344CB8AC3E}">
        <p14:creationId xmlns:p14="http://schemas.microsoft.com/office/powerpoint/2010/main" val="172972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7513A7E-21E5-41AF-8CFC-81798139BECB}"/>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64662334-BD27-488D-9B24-79CD77A500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Times" panose="02020603050405020304" pitchFamily="18"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66CB23CF-F565-4C5A-8F45-6AE1025B9F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E26F3615-15EB-457F-A2D9-5EC24E54FABB}" type="slidenum">
              <a:rPr lang="en-US" altLang="zh-CN" sz="1200" i="0">
                <a:latin typeface="Times" panose="02020603050405020304" pitchFamily="18" charset="0"/>
              </a:rPr>
              <a:pPr/>
              <a:t>12</a:t>
            </a:fld>
            <a:endParaRPr lang="en-US" altLang="zh-CN" sz="1200" i="0">
              <a:latin typeface="Times" panose="02020603050405020304" pitchFamily="18" charset="0"/>
            </a:endParaRPr>
          </a:p>
        </p:txBody>
      </p:sp>
    </p:spTree>
    <p:extLst>
      <p:ext uri="{BB962C8B-B14F-4D97-AF65-F5344CB8AC3E}">
        <p14:creationId xmlns:p14="http://schemas.microsoft.com/office/powerpoint/2010/main" val="2115197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endParaRPr lang="zh-CN" altLang="en-US"/>
          </a:p>
        </p:txBody>
      </p:sp>
      <p:sp>
        <p:nvSpPr>
          <p:cNvPr id="5" name="页脚占位符 4"/>
          <p:cNvSpPr>
            <a:spLocks noGrp="1"/>
          </p:cNvSpPr>
          <p:nvPr>
            <p:ph type="ftr" sz="quarter" idx="11"/>
          </p:nvPr>
        </p:nvSpPr>
        <p:spPr/>
        <p:txBody>
          <a:bodyPr/>
          <a:lstStyle/>
          <a:p>
            <a:pPr>
              <a:defRPr/>
            </a:pPr>
            <a:endParaRPr lang="zh-CN"/>
          </a:p>
        </p:txBody>
      </p:sp>
      <p:sp>
        <p:nvSpPr>
          <p:cNvPr id="6" name="灯片编号占位符 5"/>
          <p:cNvSpPr>
            <a:spLocks noGrp="1"/>
          </p:cNvSpPr>
          <p:nvPr>
            <p:ph type="sldNum" sz="quarter" idx="12"/>
          </p:nvPr>
        </p:nvSpPr>
        <p:spPr/>
        <p:txBody>
          <a:bodyPr/>
          <a:lstStyle/>
          <a:p>
            <a:pPr>
              <a:defRPr/>
            </a:pPr>
            <a:fld id="{36C40923-1C20-42DB-8CCE-36EE62B79879}" type="slidenum">
              <a:rPr lang="en-US" altLang="zh-CN" smtClean="0"/>
              <a:pPr>
                <a:defRPr/>
              </a:pPr>
              <a:t>‹#›</a:t>
            </a:fld>
            <a:endParaRPr lang="zh-CN"/>
          </a:p>
        </p:txBody>
      </p:sp>
    </p:spTree>
    <p:extLst>
      <p:ext uri="{BB962C8B-B14F-4D97-AF65-F5344CB8AC3E}">
        <p14:creationId xmlns:p14="http://schemas.microsoft.com/office/powerpoint/2010/main" val="34403293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65129"/>
            <a:ext cx="7219950" cy="1006471"/>
          </a:xfrm>
        </p:spPr>
        <p:txBody>
          <a:bodyPr/>
          <a:lstStyle/>
          <a:p>
            <a:r>
              <a:rPr lang="zh-CN" altLang="en-US"/>
              <a:t>单击此处编辑母版标题样式</a:t>
            </a:r>
          </a:p>
        </p:txBody>
      </p:sp>
      <p:sp>
        <p:nvSpPr>
          <p:cNvPr id="3" name="内容占位符 2"/>
          <p:cNvSpPr>
            <a:spLocks noGrp="1"/>
          </p:cNvSpPr>
          <p:nvPr>
            <p:ph idx="1"/>
          </p:nvPr>
        </p:nvSpPr>
        <p:spPr>
          <a:xfrm>
            <a:off x="594681" y="1479359"/>
            <a:ext cx="78867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632917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zh-CN" altLang="en-US"/>
              <a:t>编辑母版文本样式</a:t>
            </a:r>
          </a:p>
        </p:txBody>
      </p:sp>
    </p:spTree>
    <p:extLst>
      <p:ext uri="{BB962C8B-B14F-4D97-AF65-F5344CB8AC3E}">
        <p14:creationId xmlns:p14="http://schemas.microsoft.com/office/powerpoint/2010/main" val="11266862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371600" y="365129"/>
            <a:ext cx="7143750" cy="1006471"/>
          </a:xfrm>
        </p:spPr>
        <p:txBody>
          <a:bodyPr/>
          <a:lstStyle/>
          <a:p>
            <a:r>
              <a:rPr lang="zh-CN" altLang="en-US" dirty="0"/>
              <a:t>单击此处编辑母版标题样式</a:t>
            </a:r>
          </a:p>
        </p:txBody>
      </p:sp>
      <p:sp>
        <p:nvSpPr>
          <p:cNvPr id="3" name="内容占位符 2"/>
          <p:cNvSpPr>
            <a:spLocks noGrp="1"/>
          </p:cNvSpPr>
          <p:nvPr>
            <p:ph sz="half" idx="1"/>
          </p:nvPr>
        </p:nvSpPr>
        <p:spPr>
          <a:xfrm>
            <a:off x="533400" y="1447800"/>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33900" y="1447800"/>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65261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65129"/>
            <a:ext cx="7219950" cy="930271"/>
          </a:xfrm>
        </p:spPr>
        <p:txBody>
          <a:bodyPr/>
          <a:lstStyle/>
          <a:p>
            <a:r>
              <a:rPr lang="zh-CN" altLang="en-US"/>
              <a:t>单击此处编辑母版标题样式</a:t>
            </a:r>
          </a:p>
        </p:txBody>
      </p:sp>
    </p:spTree>
    <p:extLst>
      <p:ext uri="{BB962C8B-B14F-4D97-AF65-F5344CB8AC3E}">
        <p14:creationId xmlns:p14="http://schemas.microsoft.com/office/powerpoint/2010/main" val="22772385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027999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29951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38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CN" altLang="en-US"/>
          </a:p>
        </p:txBody>
      </p:sp>
      <p:sp>
        <p:nvSpPr>
          <p:cNvPr id="5" name="页脚占位符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p>
        </p:txBody>
      </p:sp>
      <p:sp>
        <p:nvSpPr>
          <p:cNvPr id="6" name="灯片编号占位符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2CA8574-A111-4A52-ADE7-D26DB75F5E3E}" type="slidenum">
              <a:rPr lang="en-US" altLang="zh-CN" smtClean="0"/>
              <a:pPr>
                <a:defRPr/>
              </a:pPr>
              <a:t>‹#›</a:t>
            </a:fld>
            <a:endParaRPr lang="zh-CN">
              <a:cs typeface="+mn-cs"/>
            </a:endParaRPr>
          </a:p>
        </p:txBody>
      </p:sp>
      <p:pic>
        <p:nvPicPr>
          <p:cNvPr id="7" name="图片 2">
            <a:extLst>
              <a:ext uri="{FF2B5EF4-FFF2-40B4-BE49-F238E27FC236}">
                <a16:creationId xmlns:a16="http://schemas.microsoft.com/office/drawing/2014/main" id="{AC1868F9-6745-4918-A9DD-3EF7199B713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5" y="0"/>
            <a:ext cx="11953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510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6" r:id="rId6"/>
    <p:sldLayoutId id="2147483717"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zh-CN"/>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7702372-C1E2-46E7-875F-91D85A149C62}"/>
              </a:ext>
            </a:extLst>
          </p:cNvPr>
          <p:cNvSpPr>
            <a:spLocks noGrp="1" noChangeArrowheads="1"/>
          </p:cNvSpPr>
          <p:nvPr>
            <p:ph type="title"/>
          </p:nvPr>
        </p:nvSpPr>
        <p:spPr>
          <a:xfrm>
            <a:off x="1150938" y="323850"/>
            <a:ext cx="7793037" cy="963613"/>
          </a:xfrm>
          <a:noFill/>
        </p:spPr>
        <p:txBody>
          <a:bodyPr/>
          <a:lstStyle/>
          <a:p>
            <a:pPr marL="609600" indent="-609600"/>
            <a:r>
              <a:rPr lang="en-US" altLang="zh-CN" sz="3000"/>
              <a:t>Chapter 11 File Systems and Directories</a:t>
            </a:r>
            <a:endParaRPr lang="zh-CN" altLang="en-US" sz="3000"/>
          </a:p>
        </p:txBody>
      </p:sp>
      <p:sp>
        <p:nvSpPr>
          <p:cNvPr id="89091" name="Rectangle 2">
            <a:extLst>
              <a:ext uri="{FF2B5EF4-FFF2-40B4-BE49-F238E27FC236}">
                <a16:creationId xmlns:a16="http://schemas.microsoft.com/office/drawing/2014/main" id="{D34DAFA7-FF7B-4714-A5FB-5B15FDE14A3E}"/>
              </a:ext>
            </a:extLst>
          </p:cNvPr>
          <p:cNvSpPr>
            <a:spLocks noGrp="1" noChangeArrowheads="1"/>
          </p:cNvSpPr>
          <p:nvPr>
            <p:ph idx="1"/>
          </p:nvPr>
        </p:nvSpPr>
        <p:spPr>
          <a:xfrm>
            <a:off x="431800" y="1700213"/>
            <a:ext cx="8685213" cy="4878387"/>
          </a:xfrm>
        </p:spPr>
        <p:txBody>
          <a:bodyPr/>
          <a:lstStyle/>
          <a:p>
            <a:pPr marL="457200" indent="-457200">
              <a:lnSpc>
                <a:spcPct val="80000"/>
              </a:lnSpc>
            </a:pPr>
            <a:r>
              <a:rPr lang="en-US" altLang="zh-CN" sz="2800"/>
              <a:t>Mandatory</a:t>
            </a:r>
          </a:p>
          <a:p>
            <a:pPr marL="914400" lvl="1" indent="-457200">
              <a:buFont typeface="Wingdings" panose="05000000000000000000" pitchFamily="2" charset="2"/>
              <a:buNone/>
            </a:pPr>
            <a:r>
              <a:rPr lang="en-US" altLang="zh-CN"/>
              <a:t>1.File types and file extension.</a:t>
            </a:r>
          </a:p>
          <a:p>
            <a:pPr marL="914400" lvl="1" indent="-457200">
              <a:buFont typeface="Wingdings" panose="05000000000000000000" pitchFamily="2" charset="2"/>
              <a:buNone/>
            </a:pPr>
            <a:r>
              <a:rPr lang="en-US" altLang="zh-CN"/>
              <a:t>2.The hierarchical tree structure of directories, absolute/ relative path</a:t>
            </a:r>
          </a:p>
          <a:p>
            <a:pPr marL="457200" indent="-457200">
              <a:lnSpc>
                <a:spcPct val="80000"/>
              </a:lnSpc>
              <a:spcBef>
                <a:spcPct val="50000"/>
              </a:spcBef>
            </a:pPr>
            <a:r>
              <a:rPr lang="en-US" altLang="zh-CN" sz="2800"/>
              <a:t>Extended</a:t>
            </a:r>
          </a:p>
          <a:p>
            <a:pPr marL="914400" lvl="1" indent="-457200">
              <a:lnSpc>
                <a:spcPct val="80000"/>
              </a:lnSpc>
              <a:buFont typeface="Wingdings" panose="05000000000000000000" pitchFamily="2" charset="2"/>
              <a:buNone/>
            </a:pPr>
            <a:r>
              <a:rPr lang="en-US" altLang="zh-CN"/>
              <a:t>1.The definitions of file system;Text files and binary files.</a:t>
            </a:r>
          </a:p>
          <a:p>
            <a:pPr marL="914400" lvl="1" indent="-457200">
              <a:lnSpc>
                <a:spcPct val="80000"/>
              </a:lnSpc>
              <a:buFont typeface="Wingdings" panose="05000000000000000000" pitchFamily="2" charset="2"/>
              <a:buNone/>
            </a:pPr>
            <a:r>
              <a:rPr lang="en-US" altLang="zh-CN"/>
              <a:t>2.The typical operations on files, file Access and file Protection.</a:t>
            </a:r>
            <a:r>
              <a:rPr lang="zh-CN" altLang="en-US"/>
              <a:t> </a:t>
            </a:r>
            <a:endParaRPr lang="en-US" altLang="zh-CN"/>
          </a:p>
          <a:p>
            <a:pPr marL="914400" lvl="1" indent="-457200">
              <a:lnSpc>
                <a:spcPct val="80000"/>
              </a:lnSpc>
              <a:buFont typeface="Wingdings" panose="05000000000000000000" pitchFamily="2" charset="2"/>
              <a:buNone/>
            </a:pPr>
            <a:r>
              <a:rPr lang="en-US" altLang="zh-CN"/>
              <a:t>3.The definition of directories</a:t>
            </a:r>
          </a:p>
          <a:p>
            <a:pPr marL="914400" lvl="1" indent="-457200">
              <a:lnSpc>
                <a:spcPct val="80000"/>
              </a:lnSpc>
              <a:buFont typeface="Wingdings" panose="05000000000000000000" pitchFamily="2" charset="2"/>
              <a:buNone/>
            </a:pPr>
            <a:r>
              <a:rPr lang="en-US" altLang="zh-CN"/>
              <a:t>4.Disk scheduling Algorithms.</a:t>
            </a:r>
          </a:p>
        </p:txBody>
      </p:sp>
      <p:sp>
        <p:nvSpPr>
          <p:cNvPr id="89092" name="灯片编号占位符 5">
            <a:extLst>
              <a:ext uri="{FF2B5EF4-FFF2-40B4-BE49-F238E27FC236}">
                <a16:creationId xmlns:a16="http://schemas.microsoft.com/office/drawing/2014/main" id="{76022443-5554-4884-A5E5-9FA176E6C090}"/>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1C0EF6EE-E93E-4C32-90F0-3FE500B833A8}" type="slidenum">
              <a:rPr lang="zh-CN" altLang="en-US" sz="1400">
                <a:solidFill>
                  <a:srgbClr val="C0C0C0"/>
                </a:solidFill>
              </a:rPr>
              <a:pPr/>
              <a:t>1</a:t>
            </a:fld>
            <a:r>
              <a:rPr lang="en-US" altLang="zh-CN" sz="1400">
                <a:solidFill>
                  <a:srgbClr val="C0C0C0"/>
                </a:solidFill>
              </a:rPr>
              <a:t>/44</a:t>
            </a:r>
          </a:p>
        </p:txBody>
      </p:sp>
      <p:sp>
        <p:nvSpPr>
          <p:cNvPr id="89093" name="Rectangle 12">
            <a:extLst>
              <a:ext uri="{FF2B5EF4-FFF2-40B4-BE49-F238E27FC236}">
                <a16:creationId xmlns:a16="http://schemas.microsoft.com/office/drawing/2014/main" id="{4C60FEF6-BA9C-43CD-A968-083094BB7980}"/>
              </a:ext>
            </a:extLst>
          </p:cNvPr>
          <p:cNvSpPr>
            <a:spLocks noChangeArrowheads="1"/>
          </p:cNvSpPr>
          <p:nvPr/>
        </p:nvSpPr>
        <p:spPr bwMode="auto">
          <a:xfrm>
            <a:off x="7542213" y="98425"/>
            <a:ext cx="1616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90600" indent="-5334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90000"/>
              <a:buFont typeface="Wingdings" panose="05000000000000000000" pitchFamily="2" charset="2"/>
              <a:buNone/>
            </a:pPr>
            <a:r>
              <a:rPr lang="en-US" altLang="zh-CN" b="1">
                <a:solidFill>
                  <a:schemeClr val="folHlink"/>
                </a:solidFill>
                <a:latin typeface="Comic Sans MS" panose="030F0702030302020204" pitchFamily="66" charset="0"/>
              </a:rPr>
              <a:t>p363</a:t>
            </a:r>
            <a:endParaRPr lang="zh-CN" altLang="en-US" b="1">
              <a:solidFill>
                <a:schemeClr val="folHlink"/>
              </a:solidFill>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52E48253-0897-4DAD-B258-7B3BB19748C5}"/>
              </a:ext>
            </a:extLst>
          </p:cNvPr>
          <p:cNvSpPr>
            <a:spLocks noGrp="1" noChangeArrowheads="1"/>
          </p:cNvSpPr>
          <p:nvPr>
            <p:ph type="title"/>
          </p:nvPr>
        </p:nvSpPr>
        <p:spPr>
          <a:xfrm>
            <a:off x="1524000" y="152400"/>
            <a:ext cx="6781800" cy="1143000"/>
          </a:xfrm>
        </p:spPr>
        <p:txBody>
          <a:bodyPr/>
          <a:lstStyle/>
          <a:p>
            <a:pPr eaLnBrk="1" hangingPunct="1"/>
            <a:r>
              <a:rPr lang="en-US" altLang="zh-CN" dirty="0">
                <a:ea typeface="ＭＳ Ｐゴシック" panose="020B0600070205080204" pitchFamily="34" charset="-128"/>
              </a:rPr>
              <a:t>File Access</a:t>
            </a:r>
          </a:p>
        </p:txBody>
      </p:sp>
      <p:sp>
        <p:nvSpPr>
          <p:cNvPr id="15362" name="Slide Number Placeholder 2">
            <a:extLst>
              <a:ext uri="{FF2B5EF4-FFF2-40B4-BE49-F238E27FC236}">
                <a16:creationId xmlns:a16="http://schemas.microsoft.com/office/drawing/2014/main" id="{F0A365D6-AD79-4C12-BAA7-90574C8D6B96}"/>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36556B12-3467-4E45-8715-CE98B9DC39ED}" type="slidenum">
              <a:rPr lang="en-US" altLang="zh-CN" sz="1400" i="0"/>
              <a:pPr/>
              <a:t>10</a:t>
            </a:fld>
            <a:endParaRPr lang="en-US" altLang="zh-CN" sz="1400" i="0"/>
          </a:p>
        </p:txBody>
      </p:sp>
      <p:sp>
        <p:nvSpPr>
          <p:cNvPr id="15364" name="Text Box 5">
            <a:extLst>
              <a:ext uri="{FF2B5EF4-FFF2-40B4-BE49-F238E27FC236}">
                <a16:creationId xmlns:a16="http://schemas.microsoft.com/office/drawing/2014/main" id="{60B5A410-088C-4AFE-B8C6-B081CC0DF75A}"/>
              </a:ext>
            </a:extLst>
          </p:cNvPr>
          <p:cNvSpPr txBox="1">
            <a:spLocks noChangeArrowheads="1"/>
          </p:cNvSpPr>
          <p:nvPr/>
        </p:nvSpPr>
        <p:spPr bwMode="auto">
          <a:xfrm>
            <a:off x="1143000" y="1676400"/>
            <a:ext cx="7010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a:t>Which file access do  you think is easier to implement: sequential access or direct access?</a:t>
            </a:r>
          </a:p>
        </p:txBody>
      </p:sp>
    </p:spTree>
    <p:extLst>
      <p:ext uri="{BB962C8B-B14F-4D97-AF65-F5344CB8AC3E}">
        <p14:creationId xmlns:p14="http://schemas.microsoft.com/office/powerpoint/2010/main" val="80656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AD133D1-A11E-4B17-B42E-61597ED92F44}"/>
              </a:ext>
            </a:extLst>
          </p:cNvPr>
          <p:cNvSpPr>
            <a:spLocks noGrp="1" noChangeArrowheads="1"/>
          </p:cNvSpPr>
          <p:nvPr>
            <p:ph type="title"/>
          </p:nvPr>
        </p:nvSpPr>
        <p:spPr>
          <a:xfrm>
            <a:off x="1524000" y="365125"/>
            <a:ext cx="6991350" cy="976313"/>
          </a:xfrm>
        </p:spPr>
        <p:txBody>
          <a:bodyPr/>
          <a:lstStyle/>
          <a:p>
            <a:r>
              <a:rPr lang="en-US" altLang="zh-CN" dirty="0"/>
              <a:t>11.2 Directories</a:t>
            </a:r>
          </a:p>
        </p:txBody>
      </p:sp>
      <p:sp>
        <p:nvSpPr>
          <p:cNvPr id="97283" name="Rectangle 3">
            <a:extLst>
              <a:ext uri="{FF2B5EF4-FFF2-40B4-BE49-F238E27FC236}">
                <a16:creationId xmlns:a16="http://schemas.microsoft.com/office/drawing/2014/main" id="{8F54C7B3-68BD-4376-AA00-F0383243B79D}"/>
              </a:ext>
            </a:extLst>
          </p:cNvPr>
          <p:cNvSpPr>
            <a:spLocks noGrp="1" noChangeArrowheads="1"/>
          </p:cNvSpPr>
          <p:nvPr>
            <p:ph idx="1"/>
          </p:nvPr>
        </p:nvSpPr>
        <p:spPr>
          <a:xfrm>
            <a:off x="628650" y="1341438"/>
            <a:ext cx="7886700" cy="4494212"/>
          </a:xfrm>
        </p:spPr>
        <p:txBody>
          <a:bodyPr/>
          <a:lstStyle/>
          <a:p>
            <a:r>
              <a:rPr lang="en-US" altLang="zh-CN">
                <a:ea typeface="楷体_GB2312" pitchFamily="49" charset="-122"/>
              </a:rPr>
              <a:t>Directory trees </a:t>
            </a:r>
            <a:r>
              <a:rPr lang="zh-CN" altLang="en-US">
                <a:ea typeface="楷体_GB2312" pitchFamily="49" charset="-122"/>
              </a:rPr>
              <a:t>目录树 </a:t>
            </a:r>
            <a:r>
              <a:rPr lang="en-US" altLang="zh-CN">
                <a:solidFill>
                  <a:schemeClr val="folHlink"/>
                </a:solidFill>
                <a:ea typeface="楷体_GB2312" pitchFamily="49" charset="-122"/>
              </a:rPr>
              <a:t>(p371)</a:t>
            </a:r>
          </a:p>
          <a:p>
            <a:pPr lvl="1"/>
            <a:r>
              <a:rPr lang="en-US" altLang="zh-CN">
                <a:ea typeface="楷体_GB2312" pitchFamily="49" charset="-122"/>
              </a:rPr>
              <a:t>Hierarchical tree structure</a:t>
            </a:r>
          </a:p>
          <a:p>
            <a:pPr>
              <a:spcBef>
                <a:spcPct val="50000"/>
              </a:spcBef>
            </a:pPr>
            <a:r>
              <a:rPr lang="en-US" altLang="zh-CN">
                <a:ea typeface="楷体_GB2312" pitchFamily="49" charset="-122"/>
              </a:rPr>
              <a:t>Path names: location of a file or directory</a:t>
            </a:r>
            <a:r>
              <a:rPr lang="en-US" altLang="zh-CN">
                <a:solidFill>
                  <a:schemeClr val="folHlink"/>
                </a:solidFill>
                <a:ea typeface="楷体_GB2312" pitchFamily="49" charset="-122"/>
              </a:rPr>
              <a:t> (p372)</a:t>
            </a:r>
          </a:p>
          <a:p>
            <a:pPr lvl="1"/>
            <a:r>
              <a:rPr lang="en-US" altLang="zh-CN">
                <a:ea typeface="楷体_GB2312" pitchFamily="49" charset="-122"/>
              </a:rPr>
              <a:t>absolute</a:t>
            </a:r>
            <a:r>
              <a:rPr lang="zh-CN" altLang="en-US">
                <a:ea typeface="楷体_GB2312" pitchFamily="49" charset="-122"/>
              </a:rPr>
              <a:t> </a:t>
            </a:r>
            <a:r>
              <a:rPr lang="en-US" altLang="zh-CN">
                <a:ea typeface="楷体_GB2312" pitchFamily="49" charset="-122"/>
              </a:rPr>
              <a:t>path name </a:t>
            </a:r>
            <a:r>
              <a:rPr lang="zh-CN" altLang="en-US">
                <a:ea typeface="楷体_GB2312" pitchFamily="49" charset="-122"/>
              </a:rPr>
              <a:t>绝对路径</a:t>
            </a:r>
          </a:p>
          <a:p>
            <a:pPr lvl="1"/>
            <a:r>
              <a:rPr lang="en-US" altLang="zh-CN">
                <a:ea typeface="楷体_GB2312" pitchFamily="49" charset="-122"/>
              </a:rPr>
              <a:t>relative path name </a:t>
            </a:r>
            <a:r>
              <a:rPr lang="zh-CN" altLang="en-US">
                <a:ea typeface="楷体_GB2312" pitchFamily="49" charset="-122"/>
              </a:rPr>
              <a:t>相对路径</a:t>
            </a:r>
          </a:p>
          <a:p>
            <a:pPr lvl="2"/>
            <a:r>
              <a:rPr lang="en-US" altLang="zh-CN" sz="3000">
                <a:ea typeface="楷体_GB2312" pitchFamily="49" charset="-122"/>
              </a:rPr>
              <a:t>current working directory</a:t>
            </a:r>
          </a:p>
          <a:p>
            <a:pPr>
              <a:spcBef>
                <a:spcPct val="52000"/>
              </a:spcBef>
            </a:pPr>
            <a:r>
              <a:rPr lang="en-US" altLang="zh-CN">
                <a:ea typeface="楷体_GB2312" pitchFamily="49" charset="-122"/>
              </a:rPr>
              <a:t>Examples </a:t>
            </a:r>
            <a:r>
              <a:rPr lang="en-US" altLang="zh-CN">
                <a:solidFill>
                  <a:schemeClr val="folHlink"/>
                </a:solidFill>
                <a:ea typeface="楷体_GB2312" pitchFamily="49" charset="-122"/>
              </a:rPr>
              <a:t>(p372,373)</a:t>
            </a:r>
          </a:p>
        </p:txBody>
      </p:sp>
      <p:sp>
        <p:nvSpPr>
          <p:cNvPr id="97284" name="灯片编号占位符 5">
            <a:extLst>
              <a:ext uri="{FF2B5EF4-FFF2-40B4-BE49-F238E27FC236}">
                <a16:creationId xmlns:a16="http://schemas.microsoft.com/office/drawing/2014/main" id="{EFAD1280-ED12-4C12-B380-703FB57A9E8F}"/>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1BD3FE94-1667-4262-9FF9-AD069EE84E99}" type="slidenum">
              <a:rPr lang="zh-CN" altLang="en-US" sz="1400">
                <a:solidFill>
                  <a:srgbClr val="C0C0C0"/>
                </a:solidFill>
              </a:rPr>
              <a:pPr/>
              <a:t>11</a:t>
            </a:fld>
            <a:r>
              <a:rPr lang="en-US" altLang="zh-CN" sz="1400">
                <a:solidFill>
                  <a:srgbClr val="C0C0C0"/>
                </a:solidFill>
              </a:rPr>
              <a:t>/44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52DEBD1-B250-4AE4-838A-2424A206389E}"/>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Directory Trees</a:t>
            </a:r>
          </a:p>
        </p:txBody>
      </p:sp>
      <p:sp>
        <p:nvSpPr>
          <p:cNvPr id="18436" name="Rectangle 3">
            <a:extLst>
              <a:ext uri="{FF2B5EF4-FFF2-40B4-BE49-F238E27FC236}">
                <a16:creationId xmlns:a16="http://schemas.microsoft.com/office/drawing/2014/main" id="{ABB3214F-E3BB-4A4B-B001-43F5CECC78AE}"/>
              </a:ext>
            </a:extLst>
          </p:cNvPr>
          <p:cNvSpPr>
            <a:spLocks noGrp="1" noChangeArrowheads="1"/>
          </p:cNvSpPr>
          <p:nvPr>
            <p:ph idx="1"/>
          </p:nvPr>
        </p:nvSpPr>
        <p:spPr/>
        <p:txBody>
          <a:bodyPr/>
          <a:lstStyle/>
          <a:p>
            <a:pPr marL="0" indent="0" eaLnBrk="1" hangingPunct="1">
              <a:buFontTx/>
              <a:buNone/>
            </a:pPr>
            <a:r>
              <a:rPr lang="en-US" altLang="zh-CN" sz="2400">
                <a:ea typeface="ＭＳ Ｐゴシック" panose="020B0600070205080204" pitchFamily="34" charset="-128"/>
              </a:rPr>
              <a:t>Recall that a directory is a </a:t>
            </a:r>
            <a:r>
              <a:rPr lang="en-US" altLang="zh-CN" sz="2400">
                <a:solidFill>
                  <a:srgbClr val="0000FF"/>
                </a:solidFill>
                <a:ea typeface="ＭＳ Ｐゴシック" panose="020B0600070205080204" pitchFamily="34" charset="-128"/>
              </a:rPr>
              <a:t>named group of files</a:t>
            </a:r>
            <a:r>
              <a:rPr lang="en-US" altLang="zh-CN" sz="2400">
                <a:ea typeface="ＭＳ Ｐゴシック" panose="020B0600070205080204" pitchFamily="34" charset="-128"/>
              </a:rPr>
              <a:t>. </a:t>
            </a:r>
          </a:p>
          <a:p>
            <a:pPr marL="0" indent="0" eaLnBrk="1" hangingPunct="1">
              <a:buFontTx/>
              <a:buNone/>
            </a:pPr>
            <a:r>
              <a:rPr lang="en-US" altLang="zh-CN" sz="2400">
                <a:ea typeface="ＭＳ Ｐゴシック" panose="020B0600070205080204" pitchFamily="34" charset="-128"/>
              </a:rPr>
              <a:t>A directory can be contained within another directory</a:t>
            </a:r>
            <a:r>
              <a:rPr lang="en-US" altLang="zh-CN" sz="2800">
                <a:ea typeface="ＭＳ Ｐゴシック" panose="020B0600070205080204" pitchFamily="34" charset="-128"/>
              </a:rPr>
              <a:t> </a:t>
            </a:r>
          </a:p>
        </p:txBody>
      </p:sp>
      <p:sp>
        <p:nvSpPr>
          <p:cNvPr id="18434" name="Slide Number Placeholder 3">
            <a:extLst>
              <a:ext uri="{FF2B5EF4-FFF2-40B4-BE49-F238E27FC236}">
                <a16:creationId xmlns:a16="http://schemas.microsoft.com/office/drawing/2014/main" id="{E5367A5C-D718-4503-890C-C4EF74A6F452}"/>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7164AD71-B03F-4EFF-9199-139B2C4F17CA}" type="slidenum">
              <a:rPr lang="en-US" altLang="zh-CN" sz="1400" i="0"/>
              <a:pPr/>
              <a:t>12</a:t>
            </a:fld>
            <a:endParaRPr lang="en-US" altLang="zh-CN" sz="1400" i="0"/>
          </a:p>
        </p:txBody>
      </p:sp>
      <p:sp>
        <p:nvSpPr>
          <p:cNvPr id="18437" name="Rectangle 4">
            <a:extLst>
              <a:ext uri="{FF2B5EF4-FFF2-40B4-BE49-F238E27FC236}">
                <a16:creationId xmlns:a16="http://schemas.microsoft.com/office/drawing/2014/main" id="{0643DDEF-7956-4903-AA8E-91BC18AE20D7}"/>
              </a:ext>
            </a:extLst>
          </p:cNvPr>
          <p:cNvSpPr>
            <a:spLocks noChangeArrowheads="1"/>
          </p:cNvSpPr>
          <p:nvPr/>
        </p:nvSpPr>
        <p:spPr bwMode="auto">
          <a:xfrm>
            <a:off x="3505200" y="3810000"/>
            <a:ext cx="1600200" cy="4572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CSI PP Slides</a:t>
            </a:r>
          </a:p>
        </p:txBody>
      </p:sp>
      <p:sp>
        <p:nvSpPr>
          <p:cNvPr id="18438" name="Rectangle 5">
            <a:extLst>
              <a:ext uri="{FF2B5EF4-FFF2-40B4-BE49-F238E27FC236}">
                <a16:creationId xmlns:a16="http://schemas.microsoft.com/office/drawing/2014/main" id="{AFBC14D9-9C88-4A5E-AC8C-68166EDD3548}"/>
              </a:ext>
            </a:extLst>
          </p:cNvPr>
          <p:cNvSpPr>
            <a:spLocks noChangeArrowheads="1"/>
          </p:cNvSpPr>
          <p:nvPr/>
        </p:nvSpPr>
        <p:spPr bwMode="auto">
          <a:xfrm>
            <a:off x="1676400" y="5257800"/>
            <a:ext cx="1524000" cy="4572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Chapter01.ppt</a:t>
            </a:r>
          </a:p>
        </p:txBody>
      </p:sp>
      <p:sp>
        <p:nvSpPr>
          <p:cNvPr id="18439" name="Rectangle 7">
            <a:extLst>
              <a:ext uri="{FF2B5EF4-FFF2-40B4-BE49-F238E27FC236}">
                <a16:creationId xmlns:a16="http://schemas.microsoft.com/office/drawing/2014/main" id="{AEE90EB8-9621-41ED-BDB5-A271946F2FCE}"/>
              </a:ext>
            </a:extLst>
          </p:cNvPr>
          <p:cNvSpPr>
            <a:spLocks noChangeArrowheads="1"/>
          </p:cNvSpPr>
          <p:nvPr/>
        </p:nvSpPr>
        <p:spPr bwMode="auto">
          <a:xfrm>
            <a:off x="5334000" y="5257800"/>
            <a:ext cx="1752600" cy="3810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Chapter17.ppt</a:t>
            </a:r>
          </a:p>
        </p:txBody>
      </p:sp>
      <p:sp>
        <p:nvSpPr>
          <p:cNvPr id="18440" name="Text Box 8">
            <a:extLst>
              <a:ext uri="{FF2B5EF4-FFF2-40B4-BE49-F238E27FC236}">
                <a16:creationId xmlns:a16="http://schemas.microsoft.com/office/drawing/2014/main" id="{31C76E2A-65B5-47FD-BD52-FBFD721029DE}"/>
              </a:ext>
            </a:extLst>
          </p:cNvPr>
          <p:cNvSpPr txBox="1">
            <a:spLocks noChangeArrowheads="1"/>
          </p:cNvSpPr>
          <p:nvPr/>
        </p:nvSpPr>
        <p:spPr bwMode="auto">
          <a:xfrm>
            <a:off x="3581400" y="495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a:t>   …</a:t>
            </a:r>
          </a:p>
        </p:txBody>
      </p:sp>
      <p:sp>
        <p:nvSpPr>
          <p:cNvPr id="18441" name="Line 10">
            <a:extLst>
              <a:ext uri="{FF2B5EF4-FFF2-40B4-BE49-F238E27FC236}">
                <a16:creationId xmlns:a16="http://schemas.microsoft.com/office/drawing/2014/main" id="{866856E7-9C89-41CB-A6EF-0262B5215076}"/>
              </a:ext>
            </a:extLst>
          </p:cNvPr>
          <p:cNvSpPr>
            <a:spLocks noChangeShapeType="1"/>
          </p:cNvSpPr>
          <p:nvPr/>
        </p:nvSpPr>
        <p:spPr bwMode="auto">
          <a:xfrm>
            <a:off x="2209800" y="4724400"/>
            <a:ext cx="40386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2" name="Line 11">
            <a:extLst>
              <a:ext uri="{FF2B5EF4-FFF2-40B4-BE49-F238E27FC236}">
                <a16:creationId xmlns:a16="http://schemas.microsoft.com/office/drawing/2014/main" id="{79AD2C3E-5582-45A6-BAD0-025FB9073F39}"/>
              </a:ext>
            </a:extLst>
          </p:cNvPr>
          <p:cNvSpPr>
            <a:spLocks noChangeShapeType="1"/>
          </p:cNvSpPr>
          <p:nvPr/>
        </p:nvSpPr>
        <p:spPr bwMode="auto">
          <a:xfrm>
            <a:off x="2209800" y="4724400"/>
            <a:ext cx="0" cy="4572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3" name="Line 12">
            <a:extLst>
              <a:ext uri="{FF2B5EF4-FFF2-40B4-BE49-F238E27FC236}">
                <a16:creationId xmlns:a16="http://schemas.microsoft.com/office/drawing/2014/main" id="{4E3A9633-25BF-49EC-9F31-9909AAE1197C}"/>
              </a:ext>
            </a:extLst>
          </p:cNvPr>
          <p:cNvSpPr>
            <a:spLocks noChangeShapeType="1"/>
          </p:cNvSpPr>
          <p:nvPr/>
        </p:nvSpPr>
        <p:spPr bwMode="auto">
          <a:xfrm>
            <a:off x="6248400" y="4724400"/>
            <a:ext cx="0" cy="5334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4" name="Line 13">
            <a:extLst>
              <a:ext uri="{FF2B5EF4-FFF2-40B4-BE49-F238E27FC236}">
                <a16:creationId xmlns:a16="http://schemas.microsoft.com/office/drawing/2014/main" id="{E83D2116-17D8-41F6-A6A7-523AFA55BCF2}"/>
              </a:ext>
            </a:extLst>
          </p:cNvPr>
          <p:cNvSpPr>
            <a:spLocks noChangeShapeType="1"/>
          </p:cNvSpPr>
          <p:nvPr/>
        </p:nvSpPr>
        <p:spPr bwMode="auto">
          <a:xfrm>
            <a:off x="4191000" y="4343400"/>
            <a:ext cx="0" cy="3810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5" name="Rectangle 14">
            <a:extLst>
              <a:ext uri="{FF2B5EF4-FFF2-40B4-BE49-F238E27FC236}">
                <a16:creationId xmlns:a16="http://schemas.microsoft.com/office/drawing/2014/main" id="{3CEABE99-533F-4AA2-A4FD-01DE4B758565}"/>
              </a:ext>
            </a:extLst>
          </p:cNvPr>
          <p:cNvSpPr>
            <a:spLocks noChangeArrowheads="1"/>
          </p:cNvSpPr>
          <p:nvPr/>
        </p:nvSpPr>
        <p:spPr bwMode="auto">
          <a:xfrm>
            <a:off x="3429000" y="3048000"/>
            <a:ext cx="1676400" cy="3810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Edition 3</a:t>
            </a:r>
          </a:p>
        </p:txBody>
      </p:sp>
      <p:sp>
        <p:nvSpPr>
          <p:cNvPr id="18446" name="Line 17">
            <a:extLst>
              <a:ext uri="{FF2B5EF4-FFF2-40B4-BE49-F238E27FC236}">
                <a16:creationId xmlns:a16="http://schemas.microsoft.com/office/drawing/2014/main" id="{85F2A2C0-C8F9-4881-A987-BDD5E639585F}"/>
              </a:ext>
            </a:extLst>
          </p:cNvPr>
          <p:cNvSpPr>
            <a:spLocks noChangeShapeType="1"/>
          </p:cNvSpPr>
          <p:nvPr/>
        </p:nvSpPr>
        <p:spPr bwMode="auto">
          <a:xfrm>
            <a:off x="4191000" y="34290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447" name="AutoShape 19">
            <a:extLst>
              <a:ext uri="{FF2B5EF4-FFF2-40B4-BE49-F238E27FC236}">
                <a16:creationId xmlns:a16="http://schemas.microsoft.com/office/drawing/2014/main" id="{49B609B9-A1EE-4636-8E38-FCB175080A1C}"/>
              </a:ext>
            </a:extLst>
          </p:cNvPr>
          <p:cNvSpPr>
            <a:spLocks noChangeArrowheads="1"/>
          </p:cNvSpPr>
          <p:nvPr/>
        </p:nvSpPr>
        <p:spPr bwMode="auto">
          <a:xfrm>
            <a:off x="5486400" y="28956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Directory</a:t>
            </a:r>
          </a:p>
        </p:txBody>
      </p:sp>
      <p:sp>
        <p:nvSpPr>
          <p:cNvPr id="18448" name="AutoShape 20">
            <a:extLst>
              <a:ext uri="{FF2B5EF4-FFF2-40B4-BE49-F238E27FC236}">
                <a16:creationId xmlns:a16="http://schemas.microsoft.com/office/drawing/2014/main" id="{544E4E0C-9EAD-4740-B915-57B17267AFD7}"/>
              </a:ext>
            </a:extLst>
          </p:cNvPr>
          <p:cNvSpPr>
            <a:spLocks noChangeArrowheads="1"/>
          </p:cNvSpPr>
          <p:nvPr/>
        </p:nvSpPr>
        <p:spPr bwMode="auto">
          <a:xfrm>
            <a:off x="5486400" y="3733800"/>
            <a:ext cx="1143000" cy="485775"/>
          </a:xfrm>
          <a:prstGeom prst="leftArrow">
            <a:avLst>
              <a:gd name="adj1" fmla="val 50000"/>
              <a:gd name="adj2" fmla="val 58824"/>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Directory</a:t>
            </a:r>
          </a:p>
        </p:txBody>
      </p:sp>
      <p:sp>
        <p:nvSpPr>
          <p:cNvPr id="18449" name="AutoShape 21">
            <a:extLst>
              <a:ext uri="{FF2B5EF4-FFF2-40B4-BE49-F238E27FC236}">
                <a16:creationId xmlns:a16="http://schemas.microsoft.com/office/drawing/2014/main" id="{EFB5B5C7-29CA-4495-920A-51701631A16D}"/>
              </a:ext>
            </a:extLst>
          </p:cNvPr>
          <p:cNvSpPr>
            <a:spLocks noChangeArrowheads="1"/>
          </p:cNvSpPr>
          <p:nvPr/>
        </p:nvSpPr>
        <p:spPr bwMode="auto">
          <a:xfrm>
            <a:off x="7391400" y="51816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1600"/>
              <a:t>Files</a:t>
            </a:r>
          </a:p>
        </p:txBody>
      </p:sp>
    </p:spTree>
    <p:extLst>
      <p:ext uri="{BB962C8B-B14F-4D97-AF65-F5344CB8AC3E}">
        <p14:creationId xmlns:p14="http://schemas.microsoft.com/office/powerpoint/2010/main" val="375686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BDCD566-AAF8-483D-8F05-E82E8605ADAF}"/>
              </a:ext>
            </a:extLst>
          </p:cNvPr>
          <p:cNvSpPr>
            <a:spLocks noGrp="1" noChangeArrowheads="1"/>
          </p:cNvSpPr>
          <p:nvPr>
            <p:ph type="title"/>
          </p:nvPr>
        </p:nvSpPr>
        <p:spPr>
          <a:xfrm>
            <a:off x="1269023" y="136520"/>
            <a:ext cx="7886700" cy="1325563"/>
          </a:xfrm>
        </p:spPr>
        <p:txBody>
          <a:bodyPr/>
          <a:lstStyle/>
          <a:p>
            <a:pPr eaLnBrk="1" hangingPunct="1"/>
            <a:r>
              <a:rPr lang="en-US" altLang="zh-CN" dirty="0">
                <a:solidFill>
                  <a:schemeClr val="tx1"/>
                </a:solidFill>
                <a:ea typeface="ＭＳ Ｐゴシック" panose="020B0600070205080204" pitchFamily="34" charset="-128"/>
              </a:rPr>
              <a:t>Directory Trees</a:t>
            </a:r>
          </a:p>
        </p:txBody>
      </p:sp>
      <p:sp>
        <p:nvSpPr>
          <p:cNvPr id="19460" name="Rectangle 3">
            <a:extLst>
              <a:ext uri="{FF2B5EF4-FFF2-40B4-BE49-F238E27FC236}">
                <a16:creationId xmlns:a16="http://schemas.microsoft.com/office/drawing/2014/main" id="{D2FBF437-A452-4ED5-9753-457AD0B0BA96}"/>
              </a:ext>
            </a:extLst>
          </p:cNvPr>
          <p:cNvSpPr>
            <a:spLocks noGrp="1" noChangeArrowheads="1"/>
          </p:cNvSpPr>
          <p:nvPr>
            <p:ph idx="1"/>
          </p:nvPr>
        </p:nvSpPr>
        <p:spPr/>
        <p:txBody>
          <a:bodyPr/>
          <a:lstStyle/>
          <a:p>
            <a:pPr marL="0" indent="0" eaLnBrk="1" hangingPunct="1">
              <a:lnSpc>
                <a:spcPct val="90000"/>
              </a:lnSpc>
              <a:buFontTx/>
              <a:buNone/>
            </a:pPr>
            <a:r>
              <a:rPr lang="en-US" altLang="zh-CN" sz="2400" b="1">
                <a:solidFill>
                  <a:srgbClr val="0000FF"/>
                </a:solidFill>
                <a:ea typeface="ＭＳ Ｐゴシック" panose="020B0600070205080204" pitchFamily="34" charset="-128"/>
              </a:rPr>
              <a:t>Parent directory</a:t>
            </a:r>
          </a:p>
          <a:p>
            <a:pPr marL="0" indent="0" eaLnBrk="1" hangingPunct="1">
              <a:lnSpc>
                <a:spcPct val="90000"/>
              </a:lnSpc>
              <a:buFontTx/>
              <a:buNone/>
            </a:pPr>
            <a:r>
              <a:rPr lang="en-US" altLang="zh-CN" sz="2400">
                <a:ea typeface="ＭＳ Ｐゴシック" panose="020B0600070205080204" pitchFamily="34" charset="-128"/>
              </a:rPr>
              <a:t>The containing directory</a:t>
            </a:r>
          </a:p>
          <a:p>
            <a:pPr marL="0" indent="0" eaLnBrk="1" hangingPunct="1">
              <a:lnSpc>
                <a:spcPct val="90000"/>
              </a:lnSpc>
              <a:buFontTx/>
              <a:buNone/>
            </a:pPr>
            <a:r>
              <a:rPr lang="en-US" altLang="zh-CN" sz="2400" b="1">
                <a:solidFill>
                  <a:srgbClr val="0000FF"/>
                </a:solidFill>
                <a:ea typeface="ＭＳ Ｐゴシック" panose="020B0600070205080204" pitchFamily="34" charset="-128"/>
              </a:rPr>
              <a:t>Subdirectory</a:t>
            </a:r>
          </a:p>
          <a:p>
            <a:pPr marL="0" indent="0" eaLnBrk="1" hangingPunct="1">
              <a:lnSpc>
                <a:spcPct val="90000"/>
              </a:lnSpc>
              <a:buFontTx/>
              <a:buNone/>
            </a:pPr>
            <a:r>
              <a:rPr lang="en-US" altLang="zh-CN" sz="2400">
                <a:ea typeface="ＭＳ Ｐゴシック" panose="020B0600070205080204" pitchFamily="34" charset="-128"/>
              </a:rPr>
              <a:t>The directory being contained</a:t>
            </a:r>
          </a:p>
          <a:p>
            <a:pPr marL="0" indent="0" eaLnBrk="1" hangingPunct="1">
              <a:lnSpc>
                <a:spcPct val="90000"/>
              </a:lnSpc>
              <a:buFontTx/>
              <a:buNone/>
            </a:pPr>
            <a:r>
              <a:rPr lang="en-US" altLang="zh-CN" sz="2400" b="1">
                <a:solidFill>
                  <a:srgbClr val="3333FF"/>
                </a:solidFill>
                <a:ea typeface="ＭＳ Ｐゴシック" panose="020B0600070205080204" pitchFamily="34" charset="-128"/>
              </a:rPr>
              <a:t>Directory tree</a:t>
            </a:r>
            <a:r>
              <a:rPr lang="en-US" altLang="zh-CN" sz="2400">
                <a:ea typeface="ＭＳ Ｐゴシック" panose="020B0600070205080204" pitchFamily="34" charset="-128"/>
              </a:rPr>
              <a:t>   </a:t>
            </a:r>
          </a:p>
          <a:p>
            <a:pPr marL="0" indent="0" eaLnBrk="1" hangingPunct="1">
              <a:lnSpc>
                <a:spcPct val="90000"/>
              </a:lnSpc>
              <a:buFontTx/>
              <a:buNone/>
            </a:pPr>
            <a:r>
              <a:rPr lang="en-US" altLang="zh-CN" sz="2400">
                <a:ea typeface="ＭＳ Ｐゴシック" panose="020B0600070205080204" pitchFamily="34" charset="-128"/>
              </a:rPr>
              <a:t>A logical view of a file system; a structure showing the nested directory organization of a file system</a:t>
            </a:r>
            <a:endParaRPr lang="en-US" altLang="zh-CN" sz="2400" b="1">
              <a:ea typeface="ＭＳ Ｐゴシック" panose="020B0600070205080204" pitchFamily="34" charset="-128"/>
            </a:endParaRPr>
          </a:p>
          <a:p>
            <a:pPr marL="0" indent="0" eaLnBrk="1" hangingPunct="1">
              <a:lnSpc>
                <a:spcPct val="90000"/>
              </a:lnSpc>
              <a:buFontTx/>
              <a:buNone/>
            </a:pPr>
            <a:r>
              <a:rPr lang="en-US" altLang="zh-CN" sz="2400" b="1">
                <a:solidFill>
                  <a:srgbClr val="3333FF"/>
                </a:solidFill>
                <a:ea typeface="ＭＳ Ｐゴシック" panose="020B0600070205080204" pitchFamily="34" charset="-128"/>
              </a:rPr>
              <a:t>Root directory</a:t>
            </a:r>
            <a:r>
              <a:rPr lang="en-US" altLang="zh-CN" sz="2400" b="1">
                <a:ea typeface="ＭＳ Ｐゴシック" panose="020B0600070205080204" pitchFamily="34" charset="-128"/>
              </a:rPr>
              <a:t>  </a:t>
            </a:r>
          </a:p>
          <a:p>
            <a:pPr marL="0" indent="0" eaLnBrk="1" hangingPunct="1">
              <a:lnSpc>
                <a:spcPct val="90000"/>
              </a:lnSpc>
              <a:buFontTx/>
              <a:buNone/>
            </a:pPr>
            <a:r>
              <a:rPr lang="en-US" altLang="zh-CN" sz="2400">
                <a:ea typeface="ＭＳ Ｐゴシック" panose="020B0600070205080204" pitchFamily="34" charset="-128"/>
              </a:rPr>
              <a:t>The directory at the highest level</a:t>
            </a:r>
          </a:p>
          <a:p>
            <a:pPr marL="0" indent="0" eaLnBrk="1" hangingPunct="1">
              <a:lnSpc>
                <a:spcPct val="90000"/>
              </a:lnSpc>
              <a:buFontTx/>
              <a:buNone/>
            </a:pPr>
            <a:endParaRPr lang="en-US" altLang="zh-CN" sz="2000">
              <a:ea typeface="ＭＳ Ｐゴシック" panose="020B0600070205080204" pitchFamily="34" charset="-128"/>
            </a:endParaRPr>
          </a:p>
        </p:txBody>
      </p:sp>
      <p:sp>
        <p:nvSpPr>
          <p:cNvPr id="19458" name="Slide Number Placeholder 3">
            <a:extLst>
              <a:ext uri="{FF2B5EF4-FFF2-40B4-BE49-F238E27FC236}">
                <a16:creationId xmlns:a16="http://schemas.microsoft.com/office/drawing/2014/main" id="{8ACD00BD-B5C7-4194-8B70-D4754186C154}"/>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9D87B6CE-4304-4455-96EA-FD320D3469D4}" type="slidenum">
              <a:rPr lang="en-US" altLang="zh-CN" sz="1400" i="0"/>
              <a:pPr/>
              <a:t>13</a:t>
            </a:fld>
            <a:endParaRPr lang="en-US" altLang="zh-CN" sz="1400" i="0"/>
          </a:p>
        </p:txBody>
      </p:sp>
    </p:spTree>
    <p:extLst>
      <p:ext uri="{BB962C8B-B14F-4D97-AF65-F5344CB8AC3E}">
        <p14:creationId xmlns:p14="http://schemas.microsoft.com/office/powerpoint/2010/main" val="233505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06013B6-9A8E-4879-8B6A-F0891748A14C}"/>
              </a:ext>
            </a:extLst>
          </p:cNvPr>
          <p:cNvSpPr>
            <a:spLocks noGrp="1" noChangeArrowheads="1"/>
          </p:cNvSpPr>
          <p:nvPr>
            <p:ph type="title"/>
          </p:nvPr>
        </p:nvSpPr>
        <p:spPr>
          <a:xfrm>
            <a:off x="1447800" y="76200"/>
            <a:ext cx="6858000" cy="1143000"/>
          </a:xfrm>
        </p:spPr>
        <p:txBody>
          <a:bodyPr/>
          <a:lstStyle/>
          <a:p>
            <a:pPr eaLnBrk="1" hangingPunct="1"/>
            <a:r>
              <a:rPr lang="en-US" altLang="zh-CN" dirty="0">
                <a:solidFill>
                  <a:schemeClr val="tx1"/>
                </a:solidFill>
                <a:ea typeface="ＭＳ Ｐゴシック" panose="020B0600070205080204" pitchFamily="34" charset="-128"/>
              </a:rPr>
              <a:t>Directory Trees</a:t>
            </a:r>
          </a:p>
        </p:txBody>
      </p:sp>
      <p:pic>
        <p:nvPicPr>
          <p:cNvPr id="20484" name="Picture 5" descr="c11f04">
            <a:extLst>
              <a:ext uri="{FF2B5EF4-FFF2-40B4-BE49-F238E27FC236}">
                <a16:creationId xmlns:a16="http://schemas.microsoft.com/office/drawing/2014/main" id="{F401FD70-56B9-48C5-844C-73436A48AE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96" y="1428755"/>
            <a:ext cx="60960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a:extLst>
              <a:ext uri="{FF2B5EF4-FFF2-40B4-BE49-F238E27FC236}">
                <a16:creationId xmlns:a16="http://schemas.microsoft.com/office/drawing/2014/main" id="{AC028440-55F6-44E0-9EE5-537AB74ADFD7}"/>
              </a:ext>
            </a:extLst>
          </p:cNvPr>
          <p:cNvSpPr txBox="1">
            <a:spLocks noChangeArrowheads="1"/>
          </p:cNvSpPr>
          <p:nvPr/>
        </p:nvSpPr>
        <p:spPr bwMode="auto">
          <a:xfrm>
            <a:off x="5448178" y="6248400"/>
            <a:ext cx="331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sz="1400" b="1" i="0" dirty="0">
                <a:solidFill>
                  <a:srgbClr val="327CB8"/>
                </a:solidFill>
              </a:rPr>
              <a:t>Figure 11.4 </a:t>
            </a:r>
            <a:r>
              <a:rPr lang="en-US" altLang="zh-CN" sz="1400" b="1" i="0" dirty="0"/>
              <a:t>A Windows directory tree</a:t>
            </a:r>
          </a:p>
        </p:txBody>
      </p:sp>
    </p:spTree>
    <p:extLst>
      <p:ext uri="{BB962C8B-B14F-4D97-AF65-F5344CB8AC3E}">
        <p14:creationId xmlns:p14="http://schemas.microsoft.com/office/powerpoint/2010/main" val="157817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5090ACDD-0C2E-4E54-BBB2-44A04C38B878}"/>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Directory Trees</a:t>
            </a:r>
          </a:p>
        </p:txBody>
      </p:sp>
      <p:sp>
        <p:nvSpPr>
          <p:cNvPr id="21508" name="Rectangle 3">
            <a:extLst>
              <a:ext uri="{FF2B5EF4-FFF2-40B4-BE49-F238E27FC236}">
                <a16:creationId xmlns:a16="http://schemas.microsoft.com/office/drawing/2014/main" id="{ACB45DE3-E2BF-42E5-BA5D-F68B65096A07}"/>
              </a:ext>
            </a:extLst>
          </p:cNvPr>
          <p:cNvSpPr>
            <a:spLocks noGrp="1" noChangeArrowheads="1"/>
          </p:cNvSpPr>
          <p:nvPr>
            <p:ph idx="1"/>
          </p:nvPr>
        </p:nvSpPr>
        <p:spPr/>
        <p:txBody>
          <a:bodyPr>
            <a:normAutofit/>
          </a:bodyPr>
          <a:lstStyle/>
          <a:p>
            <a:pPr marL="63500" indent="0" eaLnBrk="1" hangingPunct="1">
              <a:buFontTx/>
              <a:buNone/>
            </a:pPr>
            <a:r>
              <a:rPr lang="en-US" altLang="zh-CN" sz="2400" dirty="0">
                <a:ea typeface="ＭＳ Ｐゴシック" panose="020B0600070205080204" pitchFamily="34" charset="-128"/>
              </a:rPr>
              <a:t>At any point in time, you can be thought of as working in a particular location (that is, a particular subdirectory)</a:t>
            </a:r>
          </a:p>
          <a:p>
            <a:pPr marL="63500" indent="0" eaLnBrk="1" hangingPunct="1">
              <a:buFontTx/>
              <a:buNone/>
            </a:pPr>
            <a:r>
              <a:rPr lang="en-US" altLang="zh-CN" sz="2400" b="1" dirty="0">
                <a:solidFill>
                  <a:srgbClr val="3333FF"/>
                </a:solidFill>
                <a:ea typeface="ＭＳ Ｐゴシック" panose="020B0600070205080204" pitchFamily="34" charset="-128"/>
              </a:rPr>
              <a:t>Working directory</a:t>
            </a:r>
            <a:r>
              <a:rPr lang="en-US" altLang="zh-CN" sz="2400" dirty="0">
                <a:ea typeface="ＭＳ Ｐゴシック" panose="020B0600070205080204" pitchFamily="34" charset="-128"/>
              </a:rPr>
              <a:t>  </a:t>
            </a:r>
          </a:p>
          <a:p>
            <a:pPr marL="63500" indent="0" eaLnBrk="1" hangingPunct="1">
              <a:buFontTx/>
              <a:buNone/>
            </a:pPr>
            <a:r>
              <a:rPr lang="en-US" altLang="zh-CN" sz="2400" dirty="0">
                <a:ea typeface="ＭＳ Ｐゴシック" panose="020B0600070205080204" pitchFamily="34" charset="-128"/>
              </a:rPr>
              <a:t>The subdirectory in which you are working</a:t>
            </a:r>
          </a:p>
        </p:txBody>
      </p:sp>
      <p:sp>
        <p:nvSpPr>
          <p:cNvPr id="21506" name="Slide Number Placeholder 3">
            <a:extLst>
              <a:ext uri="{FF2B5EF4-FFF2-40B4-BE49-F238E27FC236}">
                <a16:creationId xmlns:a16="http://schemas.microsoft.com/office/drawing/2014/main" id="{DF5BB22D-1DB7-474B-9FCA-3DA346F5F15F}"/>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3EB2E38-F4F3-4477-B39D-66A6DFF0BA3A}" type="slidenum">
              <a:rPr lang="en-US" altLang="zh-CN" sz="1400" i="0"/>
              <a:pPr/>
              <a:t>15</a:t>
            </a:fld>
            <a:endParaRPr lang="en-US" altLang="zh-CN" sz="1400" i="0"/>
          </a:p>
        </p:txBody>
      </p:sp>
    </p:spTree>
    <p:extLst>
      <p:ext uri="{BB962C8B-B14F-4D97-AF65-F5344CB8AC3E}">
        <p14:creationId xmlns:p14="http://schemas.microsoft.com/office/powerpoint/2010/main" val="148225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A328032B-85FC-450E-880F-812846C2B385}"/>
              </a:ext>
            </a:extLst>
          </p:cNvPr>
          <p:cNvSpPr>
            <a:spLocks noGrp="1" noChangeArrowheads="1"/>
          </p:cNvSpPr>
          <p:nvPr>
            <p:ph type="title"/>
          </p:nvPr>
        </p:nvSpPr>
        <p:spPr>
          <a:xfrm>
            <a:off x="1303460" y="162164"/>
            <a:ext cx="7543800" cy="1143000"/>
          </a:xfrm>
        </p:spPr>
        <p:txBody>
          <a:bodyPr/>
          <a:lstStyle/>
          <a:p>
            <a:pPr eaLnBrk="1" hangingPunct="1"/>
            <a:r>
              <a:rPr lang="en-US" altLang="zh-CN" sz="3600" dirty="0">
                <a:solidFill>
                  <a:schemeClr val="tx1"/>
                </a:solidFill>
                <a:ea typeface="ＭＳ Ｐゴシック" panose="020B0600070205080204" pitchFamily="34" charset="-128"/>
              </a:rPr>
              <a:t>A Unix Directory Tree</a:t>
            </a:r>
            <a:endParaRPr lang="en-US" altLang="zh-CN" dirty="0">
              <a:solidFill>
                <a:schemeClr val="tx1"/>
              </a:solidFill>
              <a:ea typeface="ＭＳ Ｐゴシック" panose="020B0600070205080204" pitchFamily="34" charset="-128"/>
            </a:endParaRPr>
          </a:p>
        </p:txBody>
      </p:sp>
      <p:sp>
        <p:nvSpPr>
          <p:cNvPr id="22530" name="Slide Number Placeholder 2">
            <a:extLst>
              <a:ext uri="{FF2B5EF4-FFF2-40B4-BE49-F238E27FC236}">
                <a16:creationId xmlns:a16="http://schemas.microsoft.com/office/drawing/2014/main" id="{225F4D8E-1CFA-4E61-B5DB-414AFF057A60}"/>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3E1B4FC-E593-46FF-A507-08539E0D5564}" type="slidenum">
              <a:rPr lang="en-US" altLang="zh-CN" sz="1400" i="0"/>
              <a:pPr/>
              <a:t>16</a:t>
            </a:fld>
            <a:endParaRPr lang="en-US" altLang="zh-CN" sz="1400" i="0"/>
          </a:p>
        </p:txBody>
      </p:sp>
      <p:sp>
        <p:nvSpPr>
          <p:cNvPr id="22532" name="Text Box 9">
            <a:extLst>
              <a:ext uri="{FF2B5EF4-FFF2-40B4-BE49-F238E27FC236}">
                <a16:creationId xmlns:a16="http://schemas.microsoft.com/office/drawing/2014/main" id="{66E558B2-4EE8-4A09-9192-E88B3B1B072D}"/>
              </a:ext>
            </a:extLst>
          </p:cNvPr>
          <p:cNvSpPr txBox="1">
            <a:spLocks noChangeArrowheads="1"/>
          </p:cNvSpPr>
          <p:nvPr/>
        </p:nvSpPr>
        <p:spPr bwMode="auto">
          <a:xfrm>
            <a:off x="1066800" y="5715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zh-CN" i="0"/>
          </a:p>
        </p:txBody>
      </p:sp>
      <p:pic>
        <p:nvPicPr>
          <p:cNvPr id="22533" name="Picture 11" descr="c11f05">
            <a:extLst>
              <a:ext uri="{FF2B5EF4-FFF2-40B4-BE49-F238E27FC236}">
                <a16:creationId xmlns:a16="http://schemas.microsoft.com/office/drawing/2014/main" id="{B4CCD5AF-807A-4B4B-B220-ACE0EC99838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297598"/>
            <a:ext cx="67056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2">
            <a:extLst>
              <a:ext uri="{FF2B5EF4-FFF2-40B4-BE49-F238E27FC236}">
                <a16:creationId xmlns:a16="http://schemas.microsoft.com/office/drawing/2014/main" id="{0C8A742D-53D3-4438-9967-64A621046BEA}"/>
              </a:ext>
            </a:extLst>
          </p:cNvPr>
          <p:cNvSpPr txBox="1">
            <a:spLocks noChangeArrowheads="1"/>
          </p:cNvSpPr>
          <p:nvPr/>
        </p:nvSpPr>
        <p:spPr bwMode="auto">
          <a:xfrm>
            <a:off x="685800" y="5867400"/>
            <a:ext cx="2133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400" b="1" i="0">
                <a:solidFill>
                  <a:srgbClr val="327CB8"/>
                </a:solidFill>
              </a:rPr>
              <a:t>Figure 11.5 </a:t>
            </a:r>
            <a:r>
              <a:rPr lang="en-US" altLang="zh-CN" sz="1400" b="1" i="0"/>
              <a:t>A UNIX directory tree</a:t>
            </a:r>
          </a:p>
        </p:txBody>
      </p:sp>
    </p:spTree>
    <p:extLst>
      <p:ext uri="{BB962C8B-B14F-4D97-AF65-F5344CB8AC3E}">
        <p14:creationId xmlns:p14="http://schemas.microsoft.com/office/powerpoint/2010/main" val="92172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B2535190-AD6F-44F8-A51D-B1DA3D8DA934}"/>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Path Names</a:t>
            </a:r>
          </a:p>
        </p:txBody>
      </p:sp>
      <p:sp>
        <p:nvSpPr>
          <p:cNvPr id="23556" name="Rectangle 3">
            <a:extLst>
              <a:ext uri="{FF2B5EF4-FFF2-40B4-BE49-F238E27FC236}">
                <a16:creationId xmlns:a16="http://schemas.microsoft.com/office/drawing/2014/main" id="{5A2C0A1D-D5FD-4422-BBA3-957EB8B98840}"/>
              </a:ext>
            </a:extLst>
          </p:cNvPr>
          <p:cNvSpPr>
            <a:spLocks noGrp="1" noChangeArrowheads="1"/>
          </p:cNvSpPr>
          <p:nvPr>
            <p:ph idx="1"/>
          </p:nvPr>
        </p:nvSpPr>
        <p:spPr/>
        <p:txBody>
          <a:bodyPr/>
          <a:lstStyle/>
          <a:p>
            <a:pPr marL="0" indent="0" eaLnBrk="1" hangingPunct="1">
              <a:lnSpc>
                <a:spcPct val="90000"/>
              </a:lnSpc>
              <a:buFontTx/>
              <a:buNone/>
            </a:pPr>
            <a:r>
              <a:rPr lang="en-US" altLang="zh-CN" sz="2800" b="1">
                <a:solidFill>
                  <a:srgbClr val="3333FF"/>
                </a:solidFill>
                <a:ea typeface="ＭＳ Ｐゴシック" panose="020B0600070205080204" pitchFamily="34" charset="-128"/>
              </a:rPr>
              <a:t>Path</a:t>
            </a:r>
            <a:r>
              <a:rPr lang="en-US" altLang="zh-CN" sz="2800" b="1">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A text designation of the location of a file or subdirectory in a file system</a:t>
            </a:r>
          </a:p>
          <a:p>
            <a:pPr marL="0" indent="0" eaLnBrk="1" hangingPunct="1">
              <a:lnSpc>
                <a:spcPct val="90000"/>
              </a:lnSpc>
              <a:buFontTx/>
              <a:buNone/>
            </a:pPr>
            <a:r>
              <a:rPr lang="en-US" altLang="zh-CN" sz="2800" b="1">
                <a:solidFill>
                  <a:srgbClr val="3333FF"/>
                </a:solidFill>
                <a:ea typeface="ＭＳ Ｐゴシック" panose="020B0600070205080204" pitchFamily="34" charset="-128"/>
              </a:rPr>
              <a:t>Absolute path</a:t>
            </a:r>
            <a:r>
              <a:rPr lang="en-US" altLang="zh-CN" sz="2800">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A path that begins at the root and includes all successive subdirectories </a:t>
            </a:r>
          </a:p>
          <a:p>
            <a:pPr marL="0" indent="0" eaLnBrk="1" hangingPunct="1">
              <a:lnSpc>
                <a:spcPct val="90000"/>
              </a:lnSpc>
              <a:buFontTx/>
              <a:buNone/>
            </a:pPr>
            <a:r>
              <a:rPr lang="en-US" altLang="zh-CN" sz="2800" b="1">
                <a:solidFill>
                  <a:srgbClr val="3333FF"/>
                </a:solidFill>
                <a:ea typeface="ＭＳ Ｐゴシック" panose="020B0600070205080204" pitchFamily="34" charset="-128"/>
              </a:rPr>
              <a:t>Relative path</a:t>
            </a:r>
            <a:r>
              <a:rPr lang="en-US" altLang="zh-CN" sz="2800">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A path name that begins at the current working directory</a:t>
            </a:r>
          </a:p>
        </p:txBody>
      </p:sp>
      <p:sp>
        <p:nvSpPr>
          <p:cNvPr id="23554" name="Slide Number Placeholder 3">
            <a:extLst>
              <a:ext uri="{FF2B5EF4-FFF2-40B4-BE49-F238E27FC236}">
                <a16:creationId xmlns:a16="http://schemas.microsoft.com/office/drawing/2014/main" id="{8935C392-9AE7-42BF-AA6A-3D0A1EDC1312}"/>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6A1ACB22-270C-4237-97B0-7778CB328C82}" type="slidenum">
              <a:rPr lang="en-US" altLang="zh-CN" sz="1400" i="0"/>
              <a:pPr/>
              <a:t>17</a:t>
            </a:fld>
            <a:endParaRPr lang="en-US" altLang="zh-CN" sz="1400" i="0"/>
          </a:p>
        </p:txBody>
      </p:sp>
    </p:spTree>
    <p:extLst>
      <p:ext uri="{BB962C8B-B14F-4D97-AF65-F5344CB8AC3E}">
        <p14:creationId xmlns:p14="http://schemas.microsoft.com/office/powerpoint/2010/main" val="207484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A56947AD-32D3-434F-9F6B-A8643ADA0FB4}"/>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Path Names</a:t>
            </a:r>
          </a:p>
        </p:txBody>
      </p:sp>
      <p:sp>
        <p:nvSpPr>
          <p:cNvPr id="24580" name="Rectangle 3">
            <a:extLst>
              <a:ext uri="{FF2B5EF4-FFF2-40B4-BE49-F238E27FC236}">
                <a16:creationId xmlns:a16="http://schemas.microsoft.com/office/drawing/2014/main" id="{AAB1CE70-0DD5-4136-BFFE-426B83B3A962}"/>
              </a:ext>
            </a:extLst>
          </p:cNvPr>
          <p:cNvSpPr>
            <a:spLocks noGrp="1" noChangeArrowheads="1"/>
          </p:cNvSpPr>
          <p:nvPr>
            <p:ph idx="1"/>
          </p:nvPr>
        </p:nvSpPr>
        <p:spPr/>
        <p:txBody>
          <a:bodyPr/>
          <a:lstStyle/>
          <a:p>
            <a:pPr eaLnBrk="1" hangingPunct="1">
              <a:spcBef>
                <a:spcPct val="20000"/>
              </a:spcBef>
              <a:buFontTx/>
              <a:buNone/>
            </a:pPr>
            <a:r>
              <a:rPr lang="en-US" altLang="zh-CN" b="1">
                <a:solidFill>
                  <a:srgbClr val="0000FF"/>
                </a:solidFill>
                <a:ea typeface="ＭＳ Ｐゴシック" panose="020B0600070205080204" pitchFamily="34" charset="-128"/>
              </a:rPr>
              <a:t>Absolute paths</a:t>
            </a:r>
            <a:endParaRPr lang="en-US" altLang="zh-CN">
              <a:ea typeface="ＭＳ Ｐゴシック" panose="020B0600070205080204" pitchFamily="34" charset="-128"/>
            </a:endParaRPr>
          </a:p>
          <a:p>
            <a:pPr lvl="1" eaLnBrk="1" hangingPunct="1">
              <a:buFontTx/>
              <a:buNone/>
            </a:pPr>
            <a:r>
              <a:rPr lang="en-US" altLang="zh-CN" sz="2400">
                <a:ea typeface="ＭＳ Ｐゴシック" panose="020B0600070205080204" pitchFamily="34" charset="-128"/>
              </a:rPr>
              <a:t>C:\Program Files\MS Office\WinWord.exe</a:t>
            </a:r>
          </a:p>
          <a:p>
            <a:pPr lvl="1" eaLnBrk="1" hangingPunct="1">
              <a:buFontTx/>
              <a:buNone/>
            </a:pPr>
            <a:r>
              <a:rPr lang="en-US" altLang="zh-CN" sz="2400">
                <a:ea typeface="ＭＳ Ｐゴシック" panose="020B0600070205080204" pitchFamily="34" charset="-128"/>
              </a:rPr>
              <a:t>C:\My Documents\letters\applications\vaTech.doc</a:t>
            </a:r>
          </a:p>
          <a:p>
            <a:pPr lvl="1" eaLnBrk="1" hangingPunct="1">
              <a:buFontTx/>
              <a:buNone/>
            </a:pPr>
            <a:r>
              <a:rPr lang="en-US" altLang="zh-CN" sz="2400">
                <a:ea typeface="ＭＳ Ｐゴシック" panose="020B0600070205080204" pitchFamily="34" charset="-128"/>
              </a:rPr>
              <a:t>C:\Windows\System\QuickTime</a:t>
            </a:r>
            <a:endParaRPr lang="en-US" altLang="zh-CN">
              <a:ea typeface="ＭＳ Ｐゴシック" panose="020B0600070205080204" pitchFamily="34" charset="-128"/>
            </a:endParaRPr>
          </a:p>
          <a:p>
            <a:pPr eaLnBrk="1" hangingPunct="1">
              <a:spcBef>
                <a:spcPct val="20000"/>
              </a:spcBef>
              <a:buFontTx/>
              <a:buNone/>
            </a:pPr>
            <a:r>
              <a:rPr lang="en-US" altLang="zh-CN">
                <a:ea typeface="ＭＳ Ｐゴシック" panose="020B0600070205080204" pitchFamily="34" charset="-128"/>
              </a:rPr>
              <a:t>If current working directory is</a:t>
            </a:r>
          </a:p>
          <a:p>
            <a:pPr lvl="1" eaLnBrk="1" hangingPunct="1">
              <a:buFontTx/>
              <a:buNone/>
            </a:pPr>
            <a:r>
              <a:rPr lang="en-US" altLang="zh-CN" sz="2400">
                <a:ea typeface="ＭＳ Ｐゴシック" panose="020B0600070205080204" pitchFamily="34" charset="-128"/>
              </a:rPr>
              <a:t>C:\My Documents\letters</a:t>
            </a:r>
            <a:endParaRPr lang="en-US" altLang="zh-CN">
              <a:ea typeface="ＭＳ Ｐゴシック" panose="020B0600070205080204" pitchFamily="34" charset="-128"/>
            </a:endParaRPr>
          </a:p>
          <a:p>
            <a:pPr eaLnBrk="1" hangingPunct="1">
              <a:spcBef>
                <a:spcPct val="20000"/>
              </a:spcBef>
              <a:buFontTx/>
              <a:buNone/>
            </a:pPr>
            <a:r>
              <a:rPr lang="en-US" altLang="zh-CN" b="1">
                <a:solidFill>
                  <a:srgbClr val="0000FF"/>
                </a:solidFill>
                <a:ea typeface="ＭＳ Ｐゴシック" panose="020B0600070205080204" pitchFamily="34" charset="-128"/>
              </a:rPr>
              <a:t>Relative  paths</a:t>
            </a:r>
            <a:endParaRPr lang="en-US" altLang="zh-CN">
              <a:ea typeface="ＭＳ Ｐゴシック" panose="020B0600070205080204" pitchFamily="34" charset="-128"/>
            </a:endParaRPr>
          </a:p>
          <a:p>
            <a:pPr lvl="1" eaLnBrk="1" hangingPunct="1">
              <a:buFontTx/>
              <a:buNone/>
            </a:pPr>
            <a:r>
              <a:rPr lang="en-US" altLang="zh-CN" sz="2400">
                <a:ea typeface="ＭＳ Ｐゴシック" panose="020B0600070205080204" pitchFamily="34" charset="-128"/>
              </a:rPr>
              <a:t>cancelMag.doc</a:t>
            </a:r>
          </a:p>
          <a:p>
            <a:pPr lvl="1" eaLnBrk="1" hangingPunct="1">
              <a:buFontTx/>
              <a:buNone/>
            </a:pPr>
            <a:r>
              <a:rPr lang="en-US" altLang="zh-CN" sz="2400">
                <a:ea typeface="ＭＳ Ｐゴシック" panose="020B0600070205080204" pitchFamily="34" charset="-128"/>
              </a:rPr>
              <a:t>applications\calState.doc</a:t>
            </a:r>
          </a:p>
        </p:txBody>
      </p:sp>
      <p:sp>
        <p:nvSpPr>
          <p:cNvPr id="24578" name="Slide Number Placeholder 3">
            <a:extLst>
              <a:ext uri="{FF2B5EF4-FFF2-40B4-BE49-F238E27FC236}">
                <a16:creationId xmlns:a16="http://schemas.microsoft.com/office/drawing/2014/main" id="{7E0CF082-04AC-41A9-9F7B-2A454C9550B9}"/>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035C5C79-095C-4EF5-9CBD-C703649F3829}" type="slidenum">
              <a:rPr lang="en-US" altLang="zh-CN" sz="1400" i="0"/>
              <a:pPr/>
              <a:t>18</a:t>
            </a:fld>
            <a:endParaRPr lang="en-US" altLang="zh-CN" sz="1400" i="0"/>
          </a:p>
        </p:txBody>
      </p:sp>
      <p:sp>
        <p:nvSpPr>
          <p:cNvPr id="24581" name="Rectangle 4">
            <a:extLst>
              <a:ext uri="{FF2B5EF4-FFF2-40B4-BE49-F238E27FC236}">
                <a16:creationId xmlns:a16="http://schemas.microsoft.com/office/drawing/2014/main" id="{FB46734C-B2DB-46DF-9FA0-259DA402A6C0}"/>
              </a:ext>
            </a:extLst>
          </p:cNvPr>
          <p:cNvSpPr>
            <a:spLocks noChangeArrowheads="1"/>
          </p:cNvSpPr>
          <p:nvPr/>
        </p:nvSpPr>
        <p:spPr bwMode="auto">
          <a:xfrm>
            <a:off x="6781800" y="4114800"/>
            <a:ext cx="1828800" cy="19812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sz="2000"/>
              <a:t>Distinguish </a:t>
            </a:r>
          </a:p>
          <a:p>
            <a:r>
              <a:rPr lang="en-US" altLang="zh-CN" sz="2000"/>
              <a:t>between</a:t>
            </a:r>
          </a:p>
          <a:p>
            <a:r>
              <a:rPr lang="en-US" altLang="zh-CN" sz="2000"/>
              <a:t>absolute and</a:t>
            </a:r>
          </a:p>
          <a:p>
            <a:r>
              <a:rPr lang="en-US" altLang="zh-CN" sz="2000"/>
              <a:t>relative</a:t>
            </a:r>
          </a:p>
          <a:p>
            <a:r>
              <a:rPr lang="en-US" altLang="zh-CN" sz="2000"/>
              <a:t>paths</a:t>
            </a:r>
          </a:p>
        </p:txBody>
      </p:sp>
    </p:spTree>
    <p:extLst>
      <p:ext uri="{BB962C8B-B14F-4D97-AF65-F5344CB8AC3E}">
        <p14:creationId xmlns:p14="http://schemas.microsoft.com/office/powerpoint/2010/main" val="397788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C4EFB33-D2DE-47F6-ABFB-DA33337FD2A9}"/>
              </a:ext>
            </a:extLst>
          </p:cNvPr>
          <p:cNvSpPr>
            <a:spLocks noGrp="1" noChangeArrowheads="1"/>
          </p:cNvSpPr>
          <p:nvPr>
            <p:ph type="title"/>
          </p:nvPr>
        </p:nvSpPr>
        <p:spPr>
          <a:xfrm>
            <a:off x="1295400" y="365125"/>
            <a:ext cx="7219950" cy="976313"/>
          </a:xfrm>
        </p:spPr>
        <p:txBody>
          <a:bodyPr/>
          <a:lstStyle/>
          <a:p>
            <a:pPr marL="685800" indent="-685800"/>
            <a:r>
              <a:rPr lang="en-US" altLang="zh-CN" dirty="0"/>
              <a:t>11.3 Disk scheduling</a:t>
            </a:r>
          </a:p>
        </p:txBody>
      </p:sp>
      <p:sp>
        <p:nvSpPr>
          <p:cNvPr id="98307" name="Rectangle 3">
            <a:extLst>
              <a:ext uri="{FF2B5EF4-FFF2-40B4-BE49-F238E27FC236}">
                <a16:creationId xmlns:a16="http://schemas.microsoft.com/office/drawing/2014/main" id="{69320722-56C6-428C-AF12-33E4132D4FFC}"/>
              </a:ext>
            </a:extLst>
          </p:cNvPr>
          <p:cNvSpPr>
            <a:spLocks noGrp="1" noChangeArrowheads="1"/>
          </p:cNvSpPr>
          <p:nvPr>
            <p:ph idx="1"/>
          </p:nvPr>
        </p:nvSpPr>
        <p:spPr>
          <a:xfrm>
            <a:off x="458788" y="1574800"/>
            <a:ext cx="8208962" cy="4914900"/>
          </a:xfrm>
        </p:spPr>
        <p:txBody>
          <a:bodyPr/>
          <a:lstStyle/>
          <a:p>
            <a:r>
              <a:rPr lang="en-US" altLang="zh-CN" sz="2800">
                <a:ea typeface="楷体_GB2312" pitchFamily="49" charset="-122"/>
              </a:rPr>
              <a:t>Disk scheduling </a:t>
            </a:r>
            <a:r>
              <a:rPr lang="zh-CN" altLang="en-US" sz="2800">
                <a:ea typeface="楷体_GB2312" pitchFamily="49" charset="-122"/>
              </a:rPr>
              <a:t>磁盘调度</a:t>
            </a:r>
          </a:p>
          <a:p>
            <a:pPr lvl="1"/>
            <a:r>
              <a:rPr lang="en-US" altLang="zh-CN">
                <a:ea typeface="楷体_GB2312" pitchFamily="49" charset="-122"/>
              </a:rPr>
              <a:t>The act of deciding which outstanding requests for disk I/O to satisfy first.</a:t>
            </a:r>
          </a:p>
          <a:p>
            <a:pPr>
              <a:buFont typeface="Wingdings" panose="05000000000000000000" pitchFamily="2" charset="2"/>
              <a:buNone/>
            </a:pPr>
            <a:r>
              <a:rPr lang="en-US" altLang="zh-CN" sz="2800">
                <a:ea typeface="楷体_GB2312" pitchFamily="49" charset="-122"/>
              </a:rPr>
              <a:t>     Os</a:t>
            </a:r>
            <a:r>
              <a:rPr lang="zh-CN" altLang="en-US" sz="2800">
                <a:ea typeface="楷体_GB2312" pitchFamily="49" charset="-122"/>
              </a:rPr>
              <a:t>决定先满足哪个磁盘的</a:t>
            </a:r>
            <a:r>
              <a:rPr lang="en-US" altLang="zh-CN" sz="2800">
                <a:ea typeface="楷体_GB2312" pitchFamily="49" charset="-122"/>
              </a:rPr>
              <a:t>I/O</a:t>
            </a:r>
            <a:r>
              <a:rPr lang="zh-CN" altLang="en-US" sz="2800">
                <a:ea typeface="楷体_GB2312" pitchFamily="49" charset="-122"/>
              </a:rPr>
              <a:t>请求</a:t>
            </a:r>
          </a:p>
          <a:p>
            <a:pPr>
              <a:spcBef>
                <a:spcPct val="50000"/>
              </a:spcBef>
            </a:pPr>
            <a:r>
              <a:rPr lang="en-US" altLang="zh-CN" sz="2800">
                <a:ea typeface="楷体_GB2312" pitchFamily="49" charset="-122"/>
              </a:rPr>
              <a:t>Disk scheduling algorithms</a:t>
            </a:r>
          </a:p>
          <a:p>
            <a:pPr lvl="1"/>
            <a:r>
              <a:rPr lang="en-US" altLang="zh-CN">
                <a:ea typeface="楷体_GB2312" pitchFamily="49" charset="-122"/>
              </a:rPr>
              <a:t>First-Come, First-Served (FCFS)</a:t>
            </a:r>
          </a:p>
          <a:p>
            <a:pPr lvl="1"/>
            <a:r>
              <a:rPr lang="en-US" altLang="zh-CN">
                <a:ea typeface="楷体_GB2312" pitchFamily="49" charset="-122"/>
              </a:rPr>
              <a:t>Shortest-Seek-Time-First (SSTF) </a:t>
            </a:r>
          </a:p>
          <a:p>
            <a:pPr lvl="1">
              <a:buFont typeface="Wingdings" panose="05000000000000000000" pitchFamily="2" charset="2"/>
              <a:buNone/>
            </a:pPr>
            <a:r>
              <a:rPr lang="en-US" altLang="zh-CN">
                <a:ea typeface="楷体_GB2312" pitchFamily="49" charset="-122"/>
              </a:rPr>
              <a:t>  </a:t>
            </a:r>
            <a:r>
              <a:rPr lang="zh-CN" altLang="en-US">
                <a:ea typeface="楷体_GB2312" pitchFamily="49" charset="-122"/>
              </a:rPr>
              <a:t>最短寻道时间优先</a:t>
            </a:r>
          </a:p>
          <a:p>
            <a:pPr lvl="1"/>
            <a:r>
              <a:rPr lang="en-US" altLang="zh-CN">
                <a:ea typeface="楷体_GB2312" pitchFamily="49" charset="-122"/>
              </a:rPr>
              <a:t>SCAN disk scheduling </a:t>
            </a:r>
          </a:p>
          <a:p>
            <a:pPr lvl="1">
              <a:buFont typeface="Wingdings" panose="05000000000000000000" pitchFamily="2" charset="2"/>
              <a:buNone/>
            </a:pPr>
            <a:r>
              <a:rPr lang="en-US" altLang="zh-CN">
                <a:ea typeface="楷体_GB2312" pitchFamily="49" charset="-122"/>
              </a:rPr>
              <a:t>  SCAN</a:t>
            </a:r>
            <a:r>
              <a:rPr lang="zh-CN" altLang="en-US">
                <a:ea typeface="楷体_GB2312" pitchFamily="49" charset="-122"/>
              </a:rPr>
              <a:t>扫描调度</a:t>
            </a:r>
          </a:p>
        </p:txBody>
      </p:sp>
      <p:sp>
        <p:nvSpPr>
          <p:cNvPr id="98308" name="灯片编号占位符 5">
            <a:extLst>
              <a:ext uri="{FF2B5EF4-FFF2-40B4-BE49-F238E27FC236}">
                <a16:creationId xmlns:a16="http://schemas.microsoft.com/office/drawing/2014/main" id="{5F214FF4-1317-4607-9C72-3C06E7770D35}"/>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784ABFE5-22FC-483C-9151-9ABC6C7A61C0}" type="slidenum">
              <a:rPr lang="zh-CN" altLang="en-US" sz="1400">
                <a:solidFill>
                  <a:srgbClr val="C0C0C0"/>
                </a:solidFill>
              </a:rPr>
              <a:pPr/>
              <a:t>19</a:t>
            </a:fld>
            <a:r>
              <a:rPr lang="en-US" altLang="zh-CN" sz="1400">
                <a:solidFill>
                  <a:srgbClr val="C0C0C0"/>
                </a:solidFill>
              </a:rPr>
              <a:t>/44</a:t>
            </a:r>
          </a:p>
        </p:txBody>
      </p:sp>
      <p:sp>
        <p:nvSpPr>
          <p:cNvPr id="98309" name="Rectangle 4">
            <a:extLst>
              <a:ext uri="{FF2B5EF4-FFF2-40B4-BE49-F238E27FC236}">
                <a16:creationId xmlns:a16="http://schemas.microsoft.com/office/drawing/2014/main" id="{5141DC56-B08A-46A9-B354-55CA3389CEDA}"/>
              </a:ext>
            </a:extLst>
          </p:cNvPr>
          <p:cNvSpPr>
            <a:spLocks noChangeArrowheads="1"/>
          </p:cNvSpPr>
          <p:nvPr/>
        </p:nvSpPr>
        <p:spPr bwMode="auto">
          <a:xfrm>
            <a:off x="7542213" y="98425"/>
            <a:ext cx="1616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90600" indent="-5334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90000"/>
              <a:buFont typeface="Wingdings" panose="05000000000000000000" pitchFamily="2" charset="2"/>
              <a:buNone/>
            </a:pPr>
            <a:r>
              <a:rPr lang="en-US" altLang="zh-CN" b="1">
                <a:solidFill>
                  <a:schemeClr val="folHlink"/>
                </a:solidFill>
                <a:latin typeface="Comic Sans MS" panose="030F0702030302020204" pitchFamily="66" charset="0"/>
              </a:rPr>
              <a:t>p375</a:t>
            </a:r>
            <a:endParaRPr lang="zh-CN" altLang="en-US" b="1">
              <a:solidFill>
                <a:schemeClr val="folHlink"/>
              </a:solidFill>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D861983-2AE5-4C05-8258-D79FA6ADC77D}"/>
              </a:ext>
            </a:extLst>
          </p:cNvPr>
          <p:cNvSpPr>
            <a:spLocks noGrp="1" noChangeArrowheads="1"/>
          </p:cNvSpPr>
          <p:nvPr>
            <p:ph type="title"/>
          </p:nvPr>
        </p:nvSpPr>
        <p:spPr>
          <a:xfrm>
            <a:off x="1150938" y="333375"/>
            <a:ext cx="8686800" cy="963613"/>
          </a:xfrm>
        </p:spPr>
        <p:txBody>
          <a:bodyPr/>
          <a:lstStyle/>
          <a:p>
            <a:r>
              <a:rPr lang="en-US" altLang="zh-CN"/>
              <a:t>Contents</a:t>
            </a:r>
          </a:p>
        </p:txBody>
      </p:sp>
      <p:sp>
        <p:nvSpPr>
          <p:cNvPr id="91139" name="Rectangle 3">
            <a:extLst>
              <a:ext uri="{FF2B5EF4-FFF2-40B4-BE49-F238E27FC236}">
                <a16:creationId xmlns:a16="http://schemas.microsoft.com/office/drawing/2014/main" id="{7773E9E4-E31F-44FB-8D66-00EA94B97127}"/>
              </a:ext>
            </a:extLst>
          </p:cNvPr>
          <p:cNvSpPr>
            <a:spLocks noGrp="1" noChangeArrowheads="1"/>
          </p:cNvSpPr>
          <p:nvPr>
            <p:ph idx="1"/>
          </p:nvPr>
        </p:nvSpPr>
        <p:spPr>
          <a:xfrm>
            <a:off x="1106488" y="1854200"/>
            <a:ext cx="7848600" cy="4278313"/>
          </a:xfrm>
        </p:spPr>
        <p:txBody>
          <a:bodyPr/>
          <a:lstStyle/>
          <a:p>
            <a:pPr>
              <a:spcBef>
                <a:spcPct val="40000"/>
              </a:spcBef>
              <a:buFont typeface="Wingdings" panose="05000000000000000000" pitchFamily="2" charset="2"/>
              <a:buNone/>
            </a:pPr>
            <a:r>
              <a:rPr lang="en-US" altLang="zh-CN"/>
              <a:t>11.1 File System</a:t>
            </a:r>
          </a:p>
          <a:p>
            <a:pPr>
              <a:spcBef>
                <a:spcPct val="40000"/>
              </a:spcBef>
              <a:buFont typeface="Wingdings" panose="05000000000000000000" pitchFamily="2" charset="2"/>
              <a:buNone/>
            </a:pPr>
            <a:r>
              <a:rPr lang="en-US" altLang="zh-CN"/>
              <a:t>11.2 Directories</a:t>
            </a:r>
          </a:p>
          <a:p>
            <a:pPr>
              <a:spcBef>
                <a:spcPct val="40000"/>
              </a:spcBef>
              <a:buFont typeface="Wingdings" panose="05000000000000000000" pitchFamily="2" charset="2"/>
              <a:buNone/>
            </a:pPr>
            <a:r>
              <a:rPr lang="en-US" altLang="zh-CN"/>
              <a:t>11.3 Disk Scheduling</a:t>
            </a:r>
          </a:p>
        </p:txBody>
      </p:sp>
      <p:sp>
        <p:nvSpPr>
          <p:cNvPr id="91140" name="灯片编号占位符 5">
            <a:extLst>
              <a:ext uri="{FF2B5EF4-FFF2-40B4-BE49-F238E27FC236}">
                <a16:creationId xmlns:a16="http://schemas.microsoft.com/office/drawing/2014/main" id="{DD7C3B90-E5AB-4615-BC7C-7B99209976F7}"/>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D8529604-4CA8-4D7D-9946-559240BD1ACA}" type="slidenum">
              <a:rPr lang="zh-CN" altLang="en-US" sz="1400">
                <a:solidFill>
                  <a:srgbClr val="C0C0C0"/>
                </a:solidFill>
              </a:rPr>
              <a:pPr/>
              <a:t>2</a:t>
            </a:fld>
            <a:r>
              <a:rPr lang="en-US" altLang="zh-CN" sz="1400">
                <a:solidFill>
                  <a:srgbClr val="C0C0C0"/>
                </a:solidFill>
              </a:rPr>
              <a:t>/44</a:t>
            </a:r>
          </a:p>
        </p:txBody>
      </p:sp>
      <p:pic>
        <p:nvPicPr>
          <p:cNvPr id="91141" name="Picture 4">
            <a:extLst>
              <a:ext uri="{FF2B5EF4-FFF2-40B4-BE49-F238E27FC236}">
                <a16:creationId xmlns:a16="http://schemas.microsoft.com/office/drawing/2014/main" id="{B279F438-1E10-4CEA-8085-8BD6A6057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543550"/>
            <a:ext cx="792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E7D1D558-BF59-4DED-834C-CFD5DA170DAA}"/>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Disk Scheduling</a:t>
            </a:r>
          </a:p>
        </p:txBody>
      </p:sp>
      <p:sp>
        <p:nvSpPr>
          <p:cNvPr id="26628" name="Rectangle 3">
            <a:extLst>
              <a:ext uri="{FF2B5EF4-FFF2-40B4-BE49-F238E27FC236}">
                <a16:creationId xmlns:a16="http://schemas.microsoft.com/office/drawing/2014/main" id="{49665007-BFBD-4B70-9534-E4243A895815}"/>
              </a:ext>
            </a:extLst>
          </p:cNvPr>
          <p:cNvSpPr>
            <a:spLocks noGrp="1" noChangeArrowheads="1"/>
          </p:cNvSpPr>
          <p:nvPr>
            <p:ph idx="1"/>
          </p:nvPr>
        </p:nvSpPr>
        <p:spPr/>
        <p:txBody>
          <a:bodyPr/>
          <a:lstStyle/>
          <a:p>
            <a:pPr marL="0" indent="0" eaLnBrk="1" hangingPunct="1">
              <a:lnSpc>
                <a:spcPct val="90000"/>
              </a:lnSpc>
              <a:buFontTx/>
              <a:buNone/>
            </a:pPr>
            <a:r>
              <a:rPr lang="en-US" altLang="zh-CN" sz="2800">
                <a:ea typeface="ＭＳ Ｐゴシック" panose="020B0600070205080204" pitchFamily="34" charset="-128"/>
              </a:rPr>
              <a:t>As a computer deals with multiple processes over a period of time, a list of requests to access the disk builds up</a:t>
            </a:r>
          </a:p>
          <a:p>
            <a:pPr marL="0" indent="0" eaLnBrk="1" hangingPunct="1">
              <a:lnSpc>
                <a:spcPct val="90000"/>
              </a:lnSpc>
              <a:buFontTx/>
              <a:buNone/>
            </a:pPr>
            <a:r>
              <a:rPr lang="en-US" altLang="zh-CN" sz="2800" b="1">
                <a:solidFill>
                  <a:srgbClr val="3333FF"/>
                </a:solidFill>
                <a:ea typeface="ＭＳ Ｐゴシック" panose="020B0600070205080204" pitchFamily="34" charset="-128"/>
              </a:rPr>
              <a:t>Disk scheduling</a:t>
            </a:r>
            <a:r>
              <a:rPr lang="en-US" altLang="zh-CN" sz="2800" b="1">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The technique that the operating system uses to determine which requests to satisfy first</a:t>
            </a:r>
          </a:p>
        </p:txBody>
      </p:sp>
      <p:sp>
        <p:nvSpPr>
          <p:cNvPr id="26626" name="Slide Number Placeholder 3">
            <a:extLst>
              <a:ext uri="{FF2B5EF4-FFF2-40B4-BE49-F238E27FC236}">
                <a16:creationId xmlns:a16="http://schemas.microsoft.com/office/drawing/2014/main" id="{CA6A3CEB-90B6-4481-BEF7-66DA5BE83377}"/>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4068573F-089A-4F6C-A30D-085A5708A800}" type="slidenum">
              <a:rPr lang="en-US" altLang="zh-CN" sz="1400" i="0"/>
              <a:pPr/>
              <a:t>20</a:t>
            </a:fld>
            <a:endParaRPr lang="en-US" altLang="zh-CN" sz="1400" i="0"/>
          </a:p>
        </p:txBody>
      </p:sp>
    </p:spTree>
    <p:extLst>
      <p:ext uri="{BB962C8B-B14F-4D97-AF65-F5344CB8AC3E}">
        <p14:creationId xmlns:p14="http://schemas.microsoft.com/office/powerpoint/2010/main" val="139610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953F561-50D3-4194-8F40-22141D3E411A}"/>
              </a:ext>
            </a:extLst>
          </p:cNvPr>
          <p:cNvSpPr>
            <a:spLocks noGrp="1" noChangeArrowheads="1"/>
          </p:cNvSpPr>
          <p:nvPr>
            <p:ph type="title"/>
          </p:nvPr>
        </p:nvSpPr>
        <p:spPr>
          <a:xfrm>
            <a:off x="1295400" y="236904"/>
            <a:ext cx="7543800" cy="1143000"/>
          </a:xfrm>
        </p:spPr>
        <p:txBody>
          <a:bodyPr/>
          <a:lstStyle/>
          <a:p>
            <a:pPr eaLnBrk="1" hangingPunct="1"/>
            <a:r>
              <a:rPr lang="en-US" altLang="zh-CN" dirty="0">
                <a:solidFill>
                  <a:schemeClr val="tx1"/>
                </a:solidFill>
                <a:ea typeface="ＭＳ Ｐゴシック" panose="020B0600070205080204" pitchFamily="34" charset="-128"/>
              </a:rPr>
              <a:t>Disk Scheduling</a:t>
            </a:r>
          </a:p>
        </p:txBody>
      </p:sp>
      <p:sp>
        <p:nvSpPr>
          <p:cNvPr id="27651" name="Text Box 5">
            <a:extLst>
              <a:ext uri="{FF2B5EF4-FFF2-40B4-BE49-F238E27FC236}">
                <a16:creationId xmlns:a16="http://schemas.microsoft.com/office/drawing/2014/main" id="{4E390096-1ED1-4F87-9B4C-3BA34437AF9F}"/>
              </a:ext>
            </a:extLst>
          </p:cNvPr>
          <p:cNvSpPr txBox="1">
            <a:spLocks noChangeArrowheads="1"/>
          </p:cNvSpPr>
          <p:nvPr/>
        </p:nvSpPr>
        <p:spPr bwMode="auto">
          <a:xfrm>
            <a:off x="228600" y="5867400"/>
            <a:ext cx="152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sz="1400" b="1" i="0">
                <a:solidFill>
                  <a:srgbClr val="327CB8"/>
                </a:solidFill>
              </a:rPr>
              <a:t>Figure 11.5 </a:t>
            </a:r>
            <a:br>
              <a:rPr lang="en-US" altLang="zh-CN" sz="1400" b="1" i="0">
                <a:solidFill>
                  <a:srgbClr val="327CB8"/>
                </a:solidFill>
              </a:rPr>
            </a:br>
            <a:r>
              <a:rPr lang="en-US" altLang="zh-CN" sz="1400" b="1" i="0"/>
              <a:t>A magnetic disk drive</a:t>
            </a:r>
          </a:p>
        </p:txBody>
      </p:sp>
      <p:pic>
        <p:nvPicPr>
          <p:cNvPr id="27652" name="Picture 7" descr="41493_CH11_FIG6">
            <a:extLst>
              <a:ext uri="{FF2B5EF4-FFF2-40B4-BE49-F238E27FC236}">
                <a16:creationId xmlns:a16="http://schemas.microsoft.com/office/drawing/2014/main" id="{2DDADB71-8823-4BE7-8A8E-E6EF3CDB7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1628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a:extLst>
              <a:ext uri="{FF2B5EF4-FFF2-40B4-BE49-F238E27FC236}">
                <a16:creationId xmlns:a16="http://schemas.microsoft.com/office/drawing/2014/main" id="{6144B711-9897-4C7F-963C-844754B5F1DF}"/>
              </a:ext>
            </a:extLst>
          </p:cNvPr>
          <p:cNvSpPr>
            <a:spLocks noChangeArrowheads="1"/>
          </p:cNvSpPr>
          <p:nvPr/>
        </p:nvSpPr>
        <p:spPr bwMode="auto">
          <a:xfrm>
            <a:off x="2057400" y="5715000"/>
            <a:ext cx="4876800" cy="5334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2000"/>
              <a:t>Remember seek time and latency?</a:t>
            </a:r>
          </a:p>
        </p:txBody>
      </p:sp>
    </p:spTree>
    <p:extLst>
      <p:ext uri="{BB962C8B-B14F-4D97-AF65-F5344CB8AC3E}">
        <p14:creationId xmlns:p14="http://schemas.microsoft.com/office/powerpoint/2010/main" val="133262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91F7D0D5-9758-484F-B336-7190AFC43C4F}"/>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Disk Scheduling</a:t>
            </a:r>
          </a:p>
        </p:txBody>
      </p:sp>
      <p:sp>
        <p:nvSpPr>
          <p:cNvPr id="28676" name="Rectangle 3">
            <a:extLst>
              <a:ext uri="{FF2B5EF4-FFF2-40B4-BE49-F238E27FC236}">
                <a16:creationId xmlns:a16="http://schemas.microsoft.com/office/drawing/2014/main" id="{616A710D-1F0C-4380-94C8-AF106655E72F}"/>
              </a:ext>
            </a:extLst>
          </p:cNvPr>
          <p:cNvSpPr>
            <a:spLocks noGrp="1" noChangeArrowheads="1"/>
          </p:cNvSpPr>
          <p:nvPr>
            <p:ph idx="1"/>
          </p:nvPr>
        </p:nvSpPr>
        <p:spPr/>
        <p:txBody>
          <a:bodyPr>
            <a:normAutofit lnSpcReduction="10000"/>
          </a:bodyPr>
          <a:lstStyle/>
          <a:p>
            <a:pPr marL="0" indent="0" eaLnBrk="1" hangingPunct="1">
              <a:lnSpc>
                <a:spcPct val="90000"/>
              </a:lnSpc>
              <a:buFontTx/>
              <a:buNone/>
            </a:pPr>
            <a:r>
              <a:rPr lang="en-US" altLang="zh-CN" sz="2800" b="1">
                <a:solidFill>
                  <a:srgbClr val="3333FF"/>
                </a:solidFill>
                <a:ea typeface="ＭＳ Ｐゴシック" panose="020B0600070205080204" pitchFamily="34" charset="-128"/>
              </a:rPr>
              <a:t>First-Come, First-Served</a:t>
            </a:r>
            <a:r>
              <a:rPr lang="en-US" altLang="zh-CN" sz="2800">
                <a:ea typeface="ＭＳ Ｐゴシック" panose="020B0600070205080204" pitchFamily="34" charset="-128"/>
              </a:rPr>
              <a:t> (FCFS)  </a:t>
            </a:r>
          </a:p>
          <a:p>
            <a:pPr marL="0" indent="0" eaLnBrk="1" hangingPunct="1">
              <a:lnSpc>
                <a:spcPct val="90000"/>
              </a:lnSpc>
              <a:buFontTx/>
              <a:buNone/>
            </a:pPr>
            <a:r>
              <a:rPr lang="en-US" altLang="zh-CN" sz="2800">
                <a:ea typeface="ＭＳ Ｐゴシック" panose="020B0600070205080204" pitchFamily="34" charset="-128"/>
              </a:rPr>
              <a:t>Requests are serviced in the order they arrive, without regard to the current position of the heads</a:t>
            </a:r>
          </a:p>
          <a:p>
            <a:pPr marL="0" indent="0" eaLnBrk="1" hangingPunct="1">
              <a:lnSpc>
                <a:spcPct val="90000"/>
              </a:lnSpc>
              <a:buFontTx/>
              <a:buNone/>
            </a:pPr>
            <a:r>
              <a:rPr lang="en-US" altLang="zh-CN" sz="2800" b="1">
                <a:solidFill>
                  <a:srgbClr val="3333FF"/>
                </a:solidFill>
                <a:ea typeface="ＭＳ Ｐゴシック" panose="020B0600070205080204" pitchFamily="34" charset="-128"/>
              </a:rPr>
              <a:t>Shortest-seek-time-first</a:t>
            </a:r>
            <a:r>
              <a:rPr lang="en-US" altLang="zh-CN" sz="2800">
                <a:ea typeface="ＭＳ Ｐゴシック" panose="020B0600070205080204" pitchFamily="34" charset="-128"/>
              </a:rPr>
              <a:t> (SSTF)  </a:t>
            </a:r>
          </a:p>
          <a:p>
            <a:pPr marL="0" indent="0" eaLnBrk="1" hangingPunct="1">
              <a:lnSpc>
                <a:spcPct val="90000"/>
              </a:lnSpc>
              <a:buFontTx/>
              <a:buNone/>
            </a:pPr>
            <a:r>
              <a:rPr lang="en-US" altLang="zh-CN" sz="2800">
                <a:ea typeface="ＭＳ Ｐゴシック" panose="020B0600070205080204" pitchFamily="34" charset="-128"/>
              </a:rPr>
              <a:t>Disk heads are moved the minimum amount possible to satisfy a pending request</a:t>
            </a:r>
          </a:p>
          <a:p>
            <a:pPr marL="0" indent="0" eaLnBrk="1" hangingPunct="1">
              <a:lnSpc>
                <a:spcPct val="90000"/>
              </a:lnSpc>
              <a:buFontTx/>
              <a:buNone/>
            </a:pPr>
            <a:r>
              <a:rPr lang="en-US" altLang="zh-CN" sz="2800" b="1">
                <a:solidFill>
                  <a:srgbClr val="3333FF"/>
                </a:solidFill>
                <a:ea typeface="ＭＳ Ｐゴシック" panose="020B0600070205080204" pitchFamily="34" charset="-128"/>
              </a:rPr>
              <a:t>Scan</a:t>
            </a:r>
            <a:r>
              <a:rPr lang="en-US" altLang="zh-CN" sz="2800">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Disk heads continuously move in and out servicing requests as they are encountered</a:t>
            </a:r>
          </a:p>
        </p:txBody>
      </p:sp>
      <p:sp>
        <p:nvSpPr>
          <p:cNvPr id="28674" name="Slide Number Placeholder 3">
            <a:extLst>
              <a:ext uri="{FF2B5EF4-FFF2-40B4-BE49-F238E27FC236}">
                <a16:creationId xmlns:a16="http://schemas.microsoft.com/office/drawing/2014/main" id="{249E7C9B-DECA-4A52-BAD1-CB0B2F8CBAC8}"/>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6366B65A-84BC-435A-9F72-C29FD5D1691A}" type="slidenum">
              <a:rPr lang="en-US" altLang="zh-CN" sz="1400" i="0"/>
              <a:pPr/>
              <a:t>22</a:t>
            </a:fld>
            <a:endParaRPr lang="en-US" altLang="zh-CN" sz="1400" i="0"/>
          </a:p>
        </p:txBody>
      </p:sp>
      <p:sp>
        <p:nvSpPr>
          <p:cNvPr id="28677" name="Rectangle 4">
            <a:extLst>
              <a:ext uri="{FF2B5EF4-FFF2-40B4-BE49-F238E27FC236}">
                <a16:creationId xmlns:a16="http://schemas.microsoft.com/office/drawing/2014/main" id="{B0AA8044-0584-4AC0-8936-97B6C14D5B0F}"/>
              </a:ext>
            </a:extLst>
          </p:cNvPr>
          <p:cNvSpPr>
            <a:spLocks noChangeArrowheads="1"/>
          </p:cNvSpPr>
          <p:nvPr/>
        </p:nvSpPr>
        <p:spPr bwMode="auto">
          <a:xfrm>
            <a:off x="6248400" y="1828800"/>
            <a:ext cx="2209800" cy="3810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sz="2000"/>
              <a:t>Sound familiar?</a:t>
            </a:r>
          </a:p>
        </p:txBody>
      </p:sp>
    </p:spTree>
    <p:extLst>
      <p:ext uri="{BB962C8B-B14F-4D97-AF65-F5344CB8AC3E}">
        <p14:creationId xmlns:p14="http://schemas.microsoft.com/office/powerpoint/2010/main" val="2065200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FD38538C-0F3D-4B15-87DE-03B215679B0B}"/>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Disk Scheduling</a:t>
            </a:r>
          </a:p>
        </p:txBody>
      </p:sp>
      <p:sp>
        <p:nvSpPr>
          <p:cNvPr id="29700" name="Rectangle 3">
            <a:extLst>
              <a:ext uri="{FF2B5EF4-FFF2-40B4-BE49-F238E27FC236}">
                <a16:creationId xmlns:a16="http://schemas.microsoft.com/office/drawing/2014/main" id="{AB9CDDAB-80EA-491D-B602-4658E3B0D59E}"/>
              </a:ext>
            </a:extLst>
          </p:cNvPr>
          <p:cNvSpPr>
            <a:spLocks noGrp="1" noChangeArrowheads="1"/>
          </p:cNvSpPr>
          <p:nvPr>
            <p:ph idx="1"/>
          </p:nvPr>
        </p:nvSpPr>
        <p:spPr>
          <a:xfrm>
            <a:off x="152400" y="1479359"/>
            <a:ext cx="8328981" cy="4351338"/>
          </a:xfrm>
        </p:spPr>
        <p:txBody>
          <a:bodyPr/>
          <a:lstStyle/>
          <a:p>
            <a:pPr marL="0" indent="0" eaLnBrk="1" hangingPunct="1">
              <a:lnSpc>
                <a:spcPct val="90000"/>
              </a:lnSpc>
              <a:buFontTx/>
              <a:buNone/>
            </a:pPr>
            <a:r>
              <a:rPr lang="en-US" altLang="zh-CN" sz="2800" dirty="0">
                <a:ea typeface="ＭＳ Ｐゴシック" panose="020B0600070205080204" pitchFamily="34" charset="-128"/>
              </a:rPr>
              <a:t>Ordered cylinder requests: </a:t>
            </a:r>
            <a:r>
              <a:rPr lang="en-US" altLang="zh-CN" sz="2400" dirty="0">
                <a:ea typeface="ＭＳ Ｐゴシック" panose="020B0600070205080204" pitchFamily="34" charset="-128"/>
              </a:rPr>
              <a:t>49, 91, 22, 61, 7, 62, 33, 35</a:t>
            </a:r>
          </a:p>
          <a:p>
            <a:pPr marL="0" indent="0" eaLnBrk="1" hangingPunct="1">
              <a:lnSpc>
                <a:spcPct val="90000"/>
              </a:lnSpc>
              <a:buFontTx/>
              <a:buNone/>
            </a:pPr>
            <a:r>
              <a:rPr lang="en-US" altLang="zh-CN" sz="2800" dirty="0">
                <a:ea typeface="ＭＳ Ｐゴシック" panose="020B0600070205080204" pitchFamily="34" charset="-128"/>
              </a:rPr>
              <a:t>Read/write heads at Cylinder 26</a:t>
            </a:r>
            <a:endParaRPr lang="en-US" altLang="zh-CN" sz="2400" dirty="0">
              <a:ea typeface="ＭＳ Ｐゴシック" panose="020B0600070205080204" pitchFamily="34" charset="-128"/>
            </a:endParaRPr>
          </a:p>
        </p:txBody>
      </p:sp>
      <p:sp>
        <p:nvSpPr>
          <p:cNvPr id="29698" name="Slide Number Placeholder 3">
            <a:extLst>
              <a:ext uri="{FF2B5EF4-FFF2-40B4-BE49-F238E27FC236}">
                <a16:creationId xmlns:a16="http://schemas.microsoft.com/office/drawing/2014/main" id="{90260A61-ED40-489D-92F4-406340C9B9A9}"/>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ACC753CD-872C-4946-98A2-20E02658F94E}" type="slidenum">
              <a:rPr lang="en-US" altLang="zh-CN" sz="1400" i="0"/>
              <a:pPr/>
              <a:t>23</a:t>
            </a:fld>
            <a:endParaRPr lang="en-US" altLang="zh-CN" sz="1400" i="0"/>
          </a:p>
        </p:txBody>
      </p:sp>
      <p:sp>
        <p:nvSpPr>
          <p:cNvPr id="29701" name="Rectangle 5">
            <a:extLst>
              <a:ext uri="{FF2B5EF4-FFF2-40B4-BE49-F238E27FC236}">
                <a16:creationId xmlns:a16="http://schemas.microsoft.com/office/drawing/2014/main" id="{11D8FC2F-CA63-448E-BF32-0F0D2AF3A57F}"/>
              </a:ext>
            </a:extLst>
          </p:cNvPr>
          <p:cNvSpPr>
            <a:spLocks noChangeArrowheads="1"/>
          </p:cNvSpPr>
          <p:nvPr/>
        </p:nvSpPr>
        <p:spPr bwMode="auto">
          <a:xfrm>
            <a:off x="735490" y="2935097"/>
            <a:ext cx="7162800" cy="2895600"/>
          </a:xfrm>
          <a:prstGeom prst="rect">
            <a:avLst/>
          </a:prstGeom>
          <a:solidFill>
            <a:schemeClr val="accent1"/>
          </a:solidFill>
          <a:ln w="9525">
            <a:solidFill>
              <a:schemeClr val="tx1"/>
            </a:solidFill>
            <a:miter lim="800000"/>
            <a:headEnd/>
            <a:tailEnd/>
          </a:ln>
        </p:spPr>
        <p:txBody>
          <a:bodyPr wrap="none"/>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dirty="0"/>
              <a:t>In what order are they serviced if no more </a:t>
            </a:r>
          </a:p>
          <a:p>
            <a:r>
              <a:rPr lang="en-US" altLang="zh-CN" dirty="0"/>
              <a:t>requests arrive?</a:t>
            </a:r>
          </a:p>
          <a:p>
            <a:endParaRPr lang="en-US" altLang="zh-CN" dirty="0"/>
          </a:p>
          <a:p>
            <a:r>
              <a:rPr lang="en-US" altLang="zh-CN" dirty="0"/>
              <a:t>FCFS:</a:t>
            </a:r>
          </a:p>
          <a:p>
            <a:endParaRPr lang="en-US" altLang="zh-CN" dirty="0"/>
          </a:p>
          <a:p>
            <a:r>
              <a:rPr lang="en-US" altLang="zh-CN" dirty="0"/>
              <a:t>SSTF:</a:t>
            </a:r>
          </a:p>
        </p:txBody>
      </p:sp>
    </p:spTree>
    <p:extLst>
      <p:ext uri="{BB962C8B-B14F-4D97-AF65-F5344CB8AC3E}">
        <p14:creationId xmlns:p14="http://schemas.microsoft.com/office/powerpoint/2010/main" val="186149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890B7616-A4A3-48B8-ABE4-6DED3FC5174D}"/>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Disk Scheduling</a:t>
            </a:r>
          </a:p>
        </p:txBody>
      </p:sp>
      <p:sp>
        <p:nvSpPr>
          <p:cNvPr id="30724" name="Rectangle 3">
            <a:extLst>
              <a:ext uri="{FF2B5EF4-FFF2-40B4-BE49-F238E27FC236}">
                <a16:creationId xmlns:a16="http://schemas.microsoft.com/office/drawing/2014/main" id="{BB6CFB3E-3A4E-4232-8C6E-82BF2BCFDE1A}"/>
              </a:ext>
            </a:extLst>
          </p:cNvPr>
          <p:cNvSpPr>
            <a:spLocks noGrp="1" noChangeArrowheads="1"/>
          </p:cNvSpPr>
          <p:nvPr>
            <p:ph idx="1"/>
          </p:nvPr>
        </p:nvSpPr>
        <p:spPr/>
        <p:txBody>
          <a:bodyPr>
            <a:normAutofit lnSpcReduction="10000"/>
          </a:bodyPr>
          <a:lstStyle/>
          <a:p>
            <a:pPr eaLnBrk="1" hangingPunct="1">
              <a:buFontTx/>
              <a:buNone/>
            </a:pPr>
            <a:r>
              <a:rPr lang="en-US" altLang="zh-CN" sz="2800">
                <a:ea typeface="ＭＳ Ｐゴシック" panose="020B0600070205080204" pitchFamily="34" charset="-128"/>
              </a:rPr>
              <a:t>SCAN Disk Scheduling works like an elevator</a:t>
            </a:r>
            <a:endParaRPr lang="en-US" altLang="zh-CN">
              <a:ea typeface="ＭＳ Ｐゴシック" panose="020B0600070205080204" pitchFamily="34" charset="-128"/>
            </a:endParaRPr>
          </a:p>
          <a:p>
            <a:pPr lvl="1" eaLnBrk="1" hangingPunct="1">
              <a:lnSpc>
                <a:spcPct val="110000"/>
              </a:lnSpc>
              <a:spcBef>
                <a:spcPct val="50000"/>
              </a:spcBef>
            </a:pPr>
            <a:r>
              <a:rPr lang="en-US" altLang="zh-CN" sz="2400">
                <a:ea typeface="ＭＳ Ｐゴシック" panose="020B0600070205080204" pitchFamily="34" charset="-128"/>
              </a:rPr>
              <a:t>An elevator is designed to visit floors that have people waiting. In general, an elevator moves from one extreme to the other (say, the top of the building to the bottom), servicing requests as appropriate</a:t>
            </a:r>
          </a:p>
          <a:p>
            <a:pPr lvl="1" eaLnBrk="1" hangingPunct="1">
              <a:lnSpc>
                <a:spcPct val="110000"/>
              </a:lnSpc>
              <a:spcBef>
                <a:spcPct val="50000"/>
              </a:spcBef>
            </a:pPr>
            <a:r>
              <a:rPr lang="en-US" altLang="zh-CN" sz="2400">
                <a:ea typeface="ＭＳ Ｐゴシック" panose="020B0600070205080204" pitchFamily="34" charset="-128"/>
              </a:rPr>
              <a:t>The SCAN disk-scheduling algorithm works in a similar way, except instead of moving up and down, the read/write heads move in toward the spindle, then out toward the platter edge, then back toward the spindle, and so forth</a:t>
            </a:r>
          </a:p>
        </p:txBody>
      </p:sp>
      <p:sp>
        <p:nvSpPr>
          <p:cNvPr id="30722" name="Slide Number Placeholder 3">
            <a:extLst>
              <a:ext uri="{FF2B5EF4-FFF2-40B4-BE49-F238E27FC236}">
                <a16:creationId xmlns:a16="http://schemas.microsoft.com/office/drawing/2014/main" id="{30FA7941-AB92-4C7E-AE5D-3D461D80B135}"/>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93F56C81-FA36-4149-8C4B-299825483A2A}" type="slidenum">
              <a:rPr lang="en-US" altLang="zh-CN" sz="1400" i="0"/>
              <a:pPr/>
              <a:t>24</a:t>
            </a:fld>
            <a:endParaRPr lang="en-US" altLang="zh-CN" sz="1400" i="0"/>
          </a:p>
        </p:txBody>
      </p:sp>
    </p:spTree>
    <p:extLst>
      <p:ext uri="{BB962C8B-B14F-4D97-AF65-F5344CB8AC3E}">
        <p14:creationId xmlns:p14="http://schemas.microsoft.com/office/powerpoint/2010/main" val="398366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C93641EA-45A2-4184-BE5C-2C92845B5B63}"/>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Disk Scheduling</a:t>
            </a:r>
          </a:p>
        </p:txBody>
      </p:sp>
      <p:sp>
        <p:nvSpPr>
          <p:cNvPr id="31748" name="Rectangle 3">
            <a:extLst>
              <a:ext uri="{FF2B5EF4-FFF2-40B4-BE49-F238E27FC236}">
                <a16:creationId xmlns:a16="http://schemas.microsoft.com/office/drawing/2014/main" id="{BF6758DF-A90D-4593-8A7F-6F2E8B60AE71}"/>
              </a:ext>
            </a:extLst>
          </p:cNvPr>
          <p:cNvSpPr>
            <a:spLocks noGrp="1" noChangeArrowheads="1"/>
          </p:cNvSpPr>
          <p:nvPr>
            <p:ph idx="1"/>
          </p:nvPr>
        </p:nvSpPr>
        <p:spPr/>
        <p:txBody>
          <a:bodyPr/>
          <a:lstStyle/>
          <a:p>
            <a:pPr marL="0" indent="0" eaLnBrk="1" hangingPunct="1">
              <a:lnSpc>
                <a:spcPct val="90000"/>
              </a:lnSpc>
              <a:buFontTx/>
              <a:buNone/>
            </a:pPr>
            <a:r>
              <a:rPr lang="en-US" altLang="zh-CN" sz="2800">
                <a:ea typeface="ＭＳ Ｐゴシック" panose="020B0600070205080204" pitchFamily="34" charset="-128"/>
              </a:rPr>
              <a:t>Ordered cylinder requests: </a:t>
            </a:r>
            <a:r>
              <a:rPr lang="en-US" altLang="zh-CN" sz="2400">
                <a:ea typeface="ＭＳ Ｐゴシック" panose="020B0600070205080204" pitchFamily="34" charset="-128"/>
              </a:rPr>
              <a:t>49, 91, 22, 61, 7, 62, 33, 35</a:t>
            </a:r>
          </a:p>
          <a:p>
            <a:pPr marL="0" indent="0" eaLnBrk="1" hangingPunct="1">
              <a:lnSpc>
                <a:spcPct val="90000"/>
              </a:lnSpc>
              <a:buFontTx/>
              <a:buNone/>
            </a:pPr>
            <a:r>
              <a:rPr lang="en-US" altLang="zh-CN" sz="2800">
                <a:ea typeface="ＭＳ Ｐゴシック" panose="020B0600070205080204" pitchFamily="34" charset="-128"/>
              </a:rPr>
              <a:t>Read/write heads at Cylinder 26 moving toward cylinder 1</a:t>
            </a:r>
            <a:endParaRPr lang="en-US" altLang="zh-CN" sz="2400">
              <a:ea typeface="ＭＳ Ｐゴシック" panose="020B0600070205080204" pitchFamily="34" charset="-128"/>
            </a:endParaRPr>
          </a:p>
        </p:txBody>
      </p:sp>
      <p:sp>
        <p:nvSpPr>
          <p:cNvPr id="31746" name="Slide Number Placeholder 3">
            <a:extLst>
              <a:ext uri="{FF2B5EF4-FFF2-40B4-BE49-F238E27FC236}">
                <a16:creationId xmlns:a16="http://schemas.microsoft.com/office/drawing/2014/main" id="{434A8A98-D963-4B28-B6C6-489A3E591B08}"/>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6AF0AD8-2A4C-444B-9F87-02894464C658}" type="slidenum">
              <a:rPr lang="en-US" altLang="zh-CN" sz="1400" i="0"/>
              <a:pPr/>
              <a:t>25</a:t>
            </a:fld>
            <a:endParaRPr lang="en-US" altLang="zh-CN" sz="1400" i="0"/>
          </a:p>
        </p:txBody>
      </p:sp>
      <p:sp>
        <p:nvSpPr>
          <p:cNvPr id="31749" name="Rectangle 4">
            <a:extLst>
              <a:ext uri="{FF2B5EF4-FFF2-40B4-BE49-F238E27FC236}">
                <a16:creationId xmlns:a16="http://schemas.microsoft.com/office/drawing/2014/main" id="{DCFA1BD2-48A9-403D-93BB-D4A8F7BB3AF5}"/>
              </a:ext>
            </a:extLst>
          </p:cNvPr>
          <p:cNvSpPr>
            <a:spLocks noChangeArrowheads="1"/>
          </p:cNvSpPr>
          <p:nvPr/>
        </p:nvSpPr>
        <p:spPr bwMode="auto">
          <a:xfrm>
            <a:off x="838200" y="3505200"/>
            <a:ext cx="7162800" cy="2514600"/>
          </a:xfrm>
          <a:prstGeom prst="rect">
            <a:avLst/>
          </a:prstGeom>
          <a:solidFill>
            <a:schemeClr val="accent1"/>
          </a:solidFill>
          <a:ln w="9525">
            <a:solidFill>
              <a:schemeClr val="tx1"/>
            </a:solidFill>
            <a:miter lim="800000"/>
            <a:headEnd/>
            <a:tailEnd/>
          </a:ln>
        </p:spPr>
        <p:txBody>
          <a:bodyPr wrap="none"/>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a:t>In what order are they serviced if no more </a:t>
            </a:r>
          </a:p>
          <a:p>
            <a:r>
              <a:rPr lang="en-US" altLang="zh-CN"/>
              <a:t>requests arrive?</a:t>
            </a:r>
          </a:p>
          <a:p>
            <a:endParaRPr lang="en-US" altLang="zh-CN"/>
          </a:p>
          <a:p>
            <a:r>
              <a:rPr lang="en-US" altLang="zh-CN"/>
              <a:t>SCAN</a:t>
            </a:r>
          </a:p>
        </p:txBody>
      </p:sp>
    </p:spTree>
    <p:extLst>
      <p:ext uri="{BB962C8B-B14F-4D97-AF65-F5344CB8AC3E}">
        <p14:creationId xmlns:p14="http://schemas.microsoft.com/office/powerpoint/2010/main" val="348742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4654DC52-9F49-472D-A118-C95D61C4479D}"/>
              </a:ext>
            </a:extLst>
          </p:cNvPr>
          <p:cNvSpPr>
            <a:spLocks noGrp="1" noChangeArrowheads="1"/>
          </p:cNvSpPr>
          <p:nvPr>
            <p:ph type="title"/>
          </p:nvPr>
        </p:nvSpPr>
        <p:spPr>
          <a:xfrm>
            <a:off x="1295400" y="365125"/>
            <a:ext cx="7219950" cy="976313"/>
          </a:xfrm>
        </p:spPr>
        <p:txBody>
          <a:bodyPr/>
          <a:lstStyle/>
          <a:p>
            <a:pPr marL="762000" indent="-762000"/>
            <a:r>
              <a:rPr lang="en-US" altLang="zh-CN" dirty="0"/>
              <a:t>Chapter 11 Summary</a:t>
            </a:r>
            <a:endParaRPr lang="zh-CN" altLang="en-US" dirty="0"/>
          </a:p>
        </p:txBody>
      </p:sp>
      <p:sp>
        <p:nvSpPr>
          <p:cNvPr id="99331" name="Rectangle 2">
            <a:extLst>
              <a:ext uri="{FF2B5EF4-FFF2-40B4-BE49-F238E27FC236}">
                <a16:creationId xmlns:a16="http://schemas.microsoft.com/office/drawing/2014/main" id="{47E315CE-CDF6-44EF-9A7E-2E6BED0DC199}"/>
              </a:ext>
            </a:extLst>
          </p:cNvPr>
          <p:cNvSpPr>
            <a:spLocks noGrp="1" noChangeArrowheads="1"/>
          </p:cNvSpPr>
          <p:nvPr>
            <p:ph idx="1"/>
          </p:nvPr>
        </p:nvSpPr>
        <p:spPr>
          <a:xfrm>
            <a:off x="476250" y="1898650"/>
            <a:ext cx="8054975" cy="4545013"/>
          </a:xfrm>
        </p:spPr>
        <p:txBody>
          <a:bodyPr>
            <a:normAutofit/>
          </a:bodyPr>
          <a:lstStyle/>
          <a:p>
            <a:pPr>
              <a:lnSpc>
                <a:spcPct val="110000"/>
              </a:lnSpc>
            </a:pPr>
            <a:r>
              <a:rPr lang="en-US" altLang="zh-CN" sz="2800" dirty="0"/>
              <a:t>The chapter explores </a:t>
            </a:r>
            <a:r>
              <a:rPr lang="en-US" altLang="zh-CN" sz="2800" dirty="0">
                <a:solidFill>
                  <a:schemeClr val="folHlink"/>
                </a:solidFill>
              </a:rPr>
              <a:t>mainly the organization of files and directories on magnetic disks</a:t>
            </a:r>
            <a:r>
              <a:rPr lang="en-US" altLang="zh-CN" sz="2800" dirty="0"/>
              <a:t>.</a:t>
            </a:r>
          </a:p>
          <a:p>
            <a:pPr lvl="1">
              <a:lnSpc>
                <a:spcPct val="110000"/>
              </a:lnSpc>
            </a:pPr>
            <a:r>
              <a:rPr lang="en-US" altLang="zh-CN" sz="2400" dirty="0"/>
              <a:t>File and file system.</a:t>
            </a:r>
          </a:p>
          <a:p>
            <a:pPr lvl="1">
              <a:lnSpc>
                <a:spcPct val="110000"/>
              </a:lnSpc>
            </a:pPr>
            <a:r>
              <a:rPr lang="en-US" altLang="zh-CN" sz="2400" dirty="0"/>
              <a:t>Hierarchical directory tree.</a:t>
            </a:r>
          </a:p>
          <a:p>
            <a:pPr lvl="1">
              <a:lnSpc>
                <a:spcPct val="110000"/>
              </a:lnSpc>
            </a:pPr>
            <a:r>
              <a:rPr lang="en-US" altLang="zh-CN" sz="2400" dirty="0"/>
              <a:t>Disk scheduling</a:t>
            </a:r>
          </a:p>
        </p:txBody>
      </p:sp>
      <p:sp>
        <p:nvSpPr>
          <p:cNvPr id="99332" name="灯片编号占位符 5">
            <a:extLst>
              <a:ext uri="{FF2B5EF4-FFF2-40B4-BE49-F238E27FC236}">
                <a16:creationId xmlns:a16="http://schemas.microsoft.com/office/drawing/2014/main" id="{B5944BA0-C308-4CD9-BE54-A387E542BD67}"/>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2959BCA6-9BD0-4F64-9110-CF26AB3CF3EF}" type="slidenum">
              <a:rPr lang="zh-CN" altLang="en-US" sz="1400">
                <a:solidFill>
                  <a:srgbClr val="C0C0C0"/>
                </a:solidFill>
              </a:rPr>
              <a:pPr/>
              <a:t>26</a:t>
            </a:fld>
            <a:r>
              <a:rPr lang="en-US" altLang="zh-CN" sz="1400">
                <a:solidFill>
                  <a:srgbClr val="C0C0C0"/>
                </a:solidFill>
              </a:rPr>
              <a:t>/44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537F7A8-50D1-4E2C-8614-BBBE7DCFC137}"/>
              </a:ext>
            </a:extLst>
          </p:cNvPr>
          <p:cNvSpPr>
            <a:spLocks noGrp="1" noChangeArrowheads="1"/>
          </p:cNvSpPr>
          <p:nvPr>
            <p:ph type="title"/>
          </p:nvPr>
        </p:nvSpPr>
        <p:spPr>
          <a:xfrm>
            <a:off x="1219200" y="365125"/>
            <a:ext cx="7296150" cy="976313"/>
          </a:xfrm>
        </p:spPr>
        <p:txBody>
          <a:bodyPr/>
          <a:lstStyle/>
          <a:p>
            <a:pPr marL="685800" indent="-685800"/>
            <a:r>
              <a:rPr lang="en-US" altLang="zh-CN" dirty="0"/>
              <a:t>11.1 File System</a:t>
            </a:r>
            <a:endParaRPr lang="zh-CN" altLang="en-US" dirty="0"/>
          </a:p>
        </p:txBody>
      </p:sp>
      <p:sp>
        <p:nvSpPr>
          <p:cNvPr id="92163" name="Rectangle 4">
            <a:extLst>
              <a:ext uri="{FF2B5EF4-FFF2-40B4-BE49-F238E27FC236}">
                <a16:creationId xmlns:a16="http://schemas.microsoft.com/office/drawing/2014/main" id="{9689171A-C1A0-4CFE-B92D-15106FBBB90F}"/>
              </a:ext>
            </a:extLst>
          </p:cNvPr>
          <p:cNvSpPr>
            <a:spLocks noGrp="1" noChangeArrowheads="1"/>
          </p:cNvSpPr>
          <p:nvPr>
            <p:ph idx="1"/>
          </p:nvPr>
        </p:nvSpPr>
        <p:spPr>
          <a:xfrm>
            <a:off x="341313" y="1341438"/>
            <a:ext cx="8459787" cy="5172075"/>
          </a:xfrm>
        </p:spPr>
        <p:txBody>
          <a:bodyPr>
            <a:normAutofit fontScale="92500"/>
          </a:bodyPr>
          <a:lstStyle/>
          <a:p>
            <a:pPr>
              <a:lnSpc>
                <a:spcPct val="80000"/>
              </a:lnSpc>
            </a:pPr>
            <a:r>
              <a:rPr lang="en-US" altLang="zh-CN" sz="2400" dirty="0">
                <a:solidFill>
                  <a:schemeClr val="folHlink"/>
                </a:solidFill>
              </a:rPr>
              <a:t>File</a:t>
            </a:r>
            <a:r>
              <a:rPr lang="zh-CN" altLang="en-US" sz="2400" dirty="0">
                <a:solidFill>
                  <a:schemeClr val="folHlink"/>
                </a:solidFill>
                <a:ea typeface="楷体_GB2312" pitchFamily="49" charset="-122"/>
              </a:rPr>
              <a:t>文件</a:t>
            </a:r>
            <a:r>
              <a:rPr lang="zh-CN" altLang="en-US" sz="2400" dirty="0">
                <a:ea typeface="楷体_GB2312" pitchFamily="49" charset="-122"/>
              </a:rPr>
              <a:t>：被命名的数据集合，用于组织辅助存储器的数据信息。</a:t>
            </a:r>
          </a:p>
          <a:p>
            <a:pPr>
              <a:lnSpc>
                <a:spcPct val="80000"/>
              </a:lnSpc>
              <a:spcBef>
                <a:spcPct val="50000"/>
              </a:spcBef>
            </a:pPr>
            <a:r>
              <a:rPr lang="en-US" altLang="zh-CN" sz="2400" dirty="0">
                <a:solidFill>
                  <a:schemeClr val="folHlink"/>
                </a:solidFill>
                <a:ea typeface="楷体_GB2312" pitchFamily="49" charset="-122"/>
              </a:rPr>
              <a:t>File System</a:t>
            </a:r>
            <a:r>
              <a:rPr lang="zh-CN" altLang="en-US" sz="2400" dirty="0">
                <a:solidFill>
                  <a:schemeClr val="folHlink"/>
                </a:solidFill>
                <a:ea typeface="楷体_GB2312" pitchFamily="49" charset="-122"/>
              </a:rPr>
              <a:t>文件系统</a:t>
            </a:r>
            <a:r>
              <a:rPr lang="zh-CN" altLang="en-US" sz="2400" dirty="0">
                <a:ea typeface="楷体_GB2312" pitchFamily="49" charset="-122"/>
              </a:rPr>
              <a:t>：操作系统为其管理的文件提供的逻辑视图。</a:t>
            </a:r>
          </a:p>
          <a:p>
            <a:pPr>
              <a:lnSpc>
                <a:spcPct val="80000"/>
              </a:lnSpc>
              <a:spcBef>
                <a:spcPct val="50000"/>
              </a:spcBef>
            </a:pPr>
            <a:r>
              <a:rPr lang="en-US" altLang="zh-CN" sz="2400" dirty="0">
                <a:ea typeface="楷体_GB2312" pitchFamily="49" charset="-122"/>
              </a:rPr>
              <a:t>Text and Binary Files</a:t>
            </a:r>
          </a:p>
          <a:p>
            <a:pPr lvl="1">
              <a:lnSpc>
                <a:spcPct val="80000"/>
              </a:lnSpc>
            </a:pPr>
            <a:r>
              <a:rPr lang="en-US" altLang="zh-CN" sz="1600" dirty="0">
                <a:solidFill>
                  <a:schemeClr val="folHlink"/>
                </a:solidFill>
                <a:ea typeface="楷体_GB2312" pitchFamily="49" charset="-122"/>
              </a:rPr>
              <a:t>Text</a:t>
            </a:r>
            <a:r>
              <a:rPr lang="zh-CN" altLang="en-US" sz="1600" dirty="0">
                <a:solidFill>
                  <a:schemeClr val="folHlink"/>
                </a:solidFill>
                <a:ea typeface="楷体_GB2312" pitchFamily="49" charset="-122"/>
              </a:rPr>
              <a:t>文本文件</a:t>
            </a:r>
            <a:r>
              <a:rPr lang="zh-CN" altLang="en-US" sz="1600" dirty="0">
                <a:ea typeface="楷体_GB2312" pitchFamily="49" charset="-122"/>
              </a:rPr>
              <a:t>：包含字符的文件；</a:t>
            </a:r>
          </a:p>
          <a:p>
            <a:pPr lvl="1">
              <a:lnSpc>
                <a:spcPct val="80000"/>
              </a:lnSpc>
            </a:pPr>
            <a:r>
              <a:rPr lang="en-US" altLang="zh-CN" sz="1600" dirty="0">
                <a:solidFill>
                  <a:schemeClr val="folHlink"/>
                </a:solidFill>
                <a:ea typeface="楷体_GB2312" pitchFamily="49" charset="-122"/>
              </a:rPr>
              <a:t>Binary Files</a:t>
            </a:r>
            <a:r>
              <a:rPr lang="zh-CN" altLang="en-US" sz="1600" dirty="0">
                <a:solidFill>
                  <a:schemeClr val="folHlink"/>
                </a:solidFill>
                <a:ea typeface="楷体_GB2312" pitchFamily="49" charset="-122"/>
              </a:rPr>
              <a:t>二进制文件</a:t>
            </a:r>
            <a:r>
              <a:rPr lang="zh-CN" altLang="en-US" sz="1600" dirty="0">
                <a:ea typeface="楷体_GB2312" pitchFamily="49" charset="-122"/>
              </a:rPr>
              <a:t>：包含特定格式数据的文件，要求一个特定的位串解释。</a:t>
            </a:r>
          </a:p>
          <a:p>
            <a:pPr>
              <a:lnSpc>
                <a:spcPct val="80000"/>
              </a:lnSpc>
              <a:spcBef>
                <a:spcPct val="50000"/>
              </a:spcBef>
            </a:pPr>
            <a:r>
              <a:rPr lang="en-US" altLang="zh-CN" sz="2400" dirty="0">
                <a:solidFill>
                  <a:schemeClr val="folHlink"/>
                </a:solidFill>
                <a:ea typeface="楷体_GB2312" pitchFamily="49" charset="-122"/>
              </a:rPr>
              <a:t>File Types </a:t>
            </a:r>
            <a:r>
              <a:rPr lang="zh-CN" altLang="en-US" sz="2400" dirty="0">
                <a:solidFill>
                  <a:schemeClr val="folHlink"/>
                </a:solidFill>
                <a:ea typeface="楷体_GB2312" pitchFamily="49" charset="-122"/>
              </a:rPr>
              <a:t>文件类型</a:t>
            </a:r>
            <a:endParaRPr lang="en-US" altLang="zh-CN" sz="2400" dirty="0">
              <a:solidFill>
                <a:schemeClr val="folHlink"/>
              </a:solidFill>
              <a:ea typeface="楷体_GB2312" pitchFamily="49" charset="-122"/>
            </a:endParaRPr>
          </a:p>
          <a:p>
            <a:pPr marL="0" indent="0">
              <a:buNone/>
            </a:pPr>
            <a:r>
              <a:rPr lang="en-US" altLang="zh-CN" sz="2400" b="1" dirty="0">
                <a:solidFill>
                  <a:srgbClr val="0000FF"/>
                </a:solidFill>
                <a:ea typeface="ＭＳ Ｐゴシック" panose="020B0600070205080204" pitchFamily="34" charset="-128"/>
              </a:rPr>
              <a:t>File Type</a:t>
            </a:r>
            <a:endParaRPr lang="en-US" altLang="zh-CN" sz="2400" dirty="0">
              <a:ea typeface="ＭＳ Ｐゴシック" panose="020B0600070205080204" pitchFamily="34" charset="-128"/>
            </a:endParaRPr>
          </a:p>
          <a:p>
            <a:pPr marL="0" indent="0">
              <a:buNone/>
            </a:pPr>
            <a:r>
              <a:rPr lang="en-US" altLang="zh-CN" sz="2400" dirty="0">
                <a:ea typeface="ＭＳ Ｐゴシック" panose="020B0600070205080204" pitchFamily="34" charset="-128"/>
              </a:rPr>
              <a:t>The </a:t>
            </a:r>
            <a:r>
              <a:rPr lang="en-US" altLang="zh-CN" sz="2400" b="1" dirty="0">
                <a:ea typeface="ＭＳ Ｐゴシック" panose="020B0600070205080204" pitchFamily="34" charset="-128"/>
              </a:rPr>
              <a:t>kind </a:t>
            </a:r>
            <a:r>
              <a:rPr lang="en-US" altLang="zh-CN" sz="2400" dirty="0">
                <a:ea typeface="ＭＳ Ｐゴシック" panose="020B0600070205080204" pitchFamily="34" charset="-128"/>
              </a:rPr>
              <a:t>of information contained in a document</a:t>
            </a:r>
          </a:p>
          <a:p>
            <a:pPr marL="0" indent="0">
              <a:buNone/>
            </a:pPr>
            <a:r>
              <a:rPr lang="en-US" altLang="zh-CN" sz="2400" dirty="0">
                <a:ea typeface="ＭＳ Ｐゴシック" panose="020B0600070205080204" pitchFamily="34" charset="-128"/>
              </a:rPr>
              <a:t>Most files, regardless of format, contain a specific type of information</a:t>
            </a:r>
            <a:r>
              <a:rPr lang="zh-CN" altLang="en-US" sz="2400" dirty="0">
                <a:ea typeface="楷体_GB2312" pitchFamily="49" charset="-122"/>
              </a:rPr>
              <a:t>文件中包含的信息的种类</a:t>
            </a:r>
            <a:r>
              <a:rPr lang="en-US" altLang="zh-CN" sz="2400" dirty="0">
                <a:ea typeface="楷体_GB2312" pitchFamily="49" charset="-122"/>
              </a:rPr>
              <a:t>;</a:t>
            </a:r>
            <a:endParaRPr lang="en-US" altLang="zh-CN" sz="2400" dirty="0">
              <a:ea typeface="ＭＳ Ｐゴシック" panose="020B0600070205080204" pitchFamily="34" charset="-128"/>
            </a:endParaRPr>
          </a:p>
          <a:p>
            <a:pPr marL="0" indent="0">
              <a:buNone/>
            </a:pPr>
            <a:r>
              <a:rPr lang="en-US" altLang="zh-CN" sz="2400" b="1" dirty="0">
                <a:solidFill>
                  <a:srgbClr val="0000FF"/>
                </a:solidFill>
                <a:ea typeface="ＭＳ Ｐゴシック" panose="020B0600070205080204" pitchFamily="34" charset="-128"/>
              </a:rPr>
              <a:t>File extension</a:t>
            </a:r>
            <a:endParaRPr lang="en-US" altLang="zh-CN" sz="2400" dirty="0">
              <a:solidFill>
                <a:srgbClr val="0000FF"/>
              </a:solidFill>
              <a:ea typeface="ＭＳ Ｐゴシック" panose="020B0600070205080204" pitchFamily="34" charset="-128"/>
            </a:endParaRPr>
          </a:p>
          <a:p>
            <a:pPr marL="0" indent="0">
              <a:buNone/>
            </a:pPr>
            <a:r>
              <a:rPr lang="en-US" altLang="zh-CN" sz="2400" dirty="0">
                <a:ea typeface="ＭＳ Ｐゴシック" panose="020B0600070205080204" pitchFamily="34" charset="-128"/>
              </a:rPr>
              <a:t>Part of a file name that indicates the type</a:t>
            </a:r>
          </a:p>
          <a:p>
            <a:pPr marL="0" indent="0">
              <a:buNone/>
            </a:pPr>
            <a:r>
              <a:rPr lang="en-US" altLang="zh-CN" sz="2400" dirty="0">
                <a:ea typeface="ＭＳ Ｐゴシック" panose="020B0600070205080204" pitchFamily="34" charset="-128"/>
              </a:rPr>
              <a:t>File names are often in two parts:</a:t>
            </a:r>
          </a:p>
          <a:p>
            <a:pPr lvl="1">
              <a:lnSpc>
                <a:spcPct val="80000"/>
              </a:lnSpc>
            </a:pPr>
            <a:r>
              <a:rPr lang="zh-CN" altLang="en-US" sz="1600" dirty="0">
                <a:ea typeface="楷体_GB2312" pitchFamily="49" charset="-122"/>
              </a:rPr>
              <a:t>使用文件扩展名标识</a:t>
            </a:r>
            <a:endParaRPr lang="en-US" altLang="zh-CN" sz="1600" dirty="0">
              <a:ea typeface="楷体_GB2312" pitchFamily="49" charset="-122"/>
            </a:endParaRPr>
          </a:p>
        </p:txBody>
      </p:sp>
      <p:sp>
        <p:nvSpPr>
          <p:cNvPr id="92164" name="灯片编号占位符 5">
            <a:extLst>
              <a:ext uri="{FF2B5EF4-FFF2-40B4-BE49-F238E27FC236}">
                <a16:creationId xmlns:a16="http://schemas.microsoft.com/office/drawing/2014/main" id="{639EED74-273E-4A29-BBE1-8A77A0A1CEDB}"/>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216B02A7-9E31-4440-855C-82E5556459C5}" type="slidenum">
              <a:rPr lang="zh-CN" altLang="en-US" sz="1400">
                <a:solidFill>
                  <a:srgbClr val="C0C0C0"/>
                </a:solidFill>
              </a:rPr>
              <a:pPr/>
              <a:t>3</a:t>
            </a:fld>
            <a:r>
              <a:rPr lang="en-US" altLang="zh-CN" sz="1400">
                <a:solidFill>
                  <a:srgbClr val="C0C0C0"/>
                </a:solidFill>
              </a:rPr>
              <a:t>/44</a:t>
            </a:r>
          </a:p>
        </p:txBody>
      </p:sp>
      <p:sp>
        <p:nvSpPr>
          <p:cNvPr id="92165" name="Rectangle 5">
            <a:extLst>
              <a:ext uri="{FF2B5EF4-FFF2-40B4-BE49-F238E27FC236}">
                <a16:creationId xmlns:a16="http://schemas.microsoft.com/office/drawing/2014/main" id="{3D0095BA-60EB-4338-8032-DC8F8A7770E5}"/>
              </a:ext>
            </a:extLst>
          </p:cNvPr>
          <p:cNvSpPr>
            <a:spLocks noChangeArrowheads="1"/>
          </p:cNvSpPr>
          <p:nvPr/>
        </p:nvSpPr>
        <p:spPr bwMode="auto">
          <a:xfrm>
            <a:off x="7542213" y="98425"/>
            <a:ext cx="1616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90600" indent="-5334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90000"/>
              <a:buFont typeface="Wingdings" panose="05000000000000000000" pitchFamily="2" charset="2"/>
              <a:buNone/>
            </a:pPr>
            <a:r>
              <a:rPr lang="en-US" altLang="zh-CN" b="1">
                <a:solidFill>
                  <a:schemeClr val="folHlink"/>
                </a:solidFill>
                <a:latin typeface="Comic Sans MS" panose="030F0702030302020204" pitchFamily="66" charset="0"/>
              </a:rPr>
              <a:t>p364</a:t>
            </a:r>
            <a:endParaRPr lang="zh-CN" altLang="en-US" b="1">
              <a:solidFill>
                <a:schemeClr val="folHlink"/>
              </a:solidFill>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B21D64D-A00F-48C7-B388-8EC85BDF2017}"/>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File Types</a:t>
            </a:r>
          </a:p>
        </p:txBody>
      </p:sp>
      <p:sp>
        <p:nvSpPr>
          <p:cNvPr id="10244" name="Rectangle 3">
            <a:extLst>
              <a:ext uri="{FF2B5EF4-FFF2-40B4-BE49-F238E27FC236}">
                <a16:creationId xmlns:a16="http://schemas.microsoft.com/office/drawing/2014/main" id="{123AAADC-D432-49BA-AE8E-3A0AFCBF5089}"/>
              </a:ext>
            </a:extLst>
          </p:cNvPr>
          <p:cNvSpPr>
            <a:spLocks noGrp="1" noChangeArrowheads="1"/>
          </p:cNvSpPr>
          <p:nvPr>
            <p:ph idx="1"/>
          </p:nvPr>
        </p:nvSpPr>
        <p:spPr>
          <a:xfrm>
            <a:off x="5181600" y="1676400"/>
            <a:ext cx="2971800" cy="2819400"/>
          </a:xfrm>
          <a:solidFill>
            <a:schemeClr val="accent1"/>
          </a:solidFill>
          <a:ln>
            <a:solidFill>
              <a:schemeClr val="tx1"/>
            </a:solidFill>
            <a:miter lim="800000"/>
            <a:headEnd/>
            <a:tailEnd/>
          </a:ln>
        </p:spPr>
        <p:txBody>
          <a:bodyPr/>
          <a:lstStyle/>
          <a:p>
            <a:pPr marL="0" indent="0" eaLnBrk="1" hangingPunct="1">
              <a:lnSpc>
                <a:spcPct val="90000"/>
              </a:lnSpc>
              <a:buFontTx/>
              <a:buNone/>
            </a:pPr>
            <a:r>
              <a:rPr lang="en-US" altLang="zh-CN" sz="2400" i="1">
                <a:ea typeface="ＭＳ Ｐゴシック" panose="020B0600070205080204" pitchFamily="34" charset="-128"/>
              </a:rPr>
              <a:t>What kinds of files are the following?</a:t>
            </a:r>
          </a:p>
          <a:p>
            <a:pPr marL="228600" lvl="1" indent="292100" eaLnBrk="1" hangingPunct="1">
              <a:lnSpc>
                <a:spcPct val="90000"/>
              </a:lnSpc>
            </a:pPr>
            <a:r>
              <a:rPr lang="en-US" altLang="zh-CN" sz="2400" i="1">
                <a:ea typeface="ＭＳ Ｐゴシック" panose="020B0600070205080204" pitchFamily="34" charset="-128"/>
              </a:rPr>
              <a:t>Chapter.doc</a:t>
            </a:r>
          </a:p>
          <a:p>
            <a:pPr marL="228600" lvl="1" indent="292100" eaLnBrk="1" hangingPunct="1">
              <a:lnSpc>
                <a:spcPct val="90000"/>
              </a:lnSpc>
            </a:pPr>
            <a:r>
              <a:rPr lang="en-US" altLang="zh-CN" sz="2400" i="1">
                <a:ea typeface="ＭＳ Ｐゴシック" panose="020B0600070205080204" pitchFamily="34" charset="-128"/>
              </a:rPr>
              <a:t>Figure1.jpg</a:t>
            </a:r>
          </a:p>
          <a:p>
            <a:pPr marL="228600" lvl="1" indent="292100" eaLnBrk="1" hangingPunct="1">
              <a:lnSpc>
                <a:spcPct val="90000"/>
              </a:lnSpc>
            </a:pPr>
            <a:r>
              <a:rPr lang="en-US" altLang="zh-CN" sz="2400" i="1">
                <a:ea typeface="ＭＳ Ｐゴシック" panose="020B0600070205080204" pitchFamily="34" charset="-128"/>
              </a:rPr>
              <a:t>Interview.wav</a:t>
            </a:r>
          </a:p>
          <a:p>
            <a:pPr marL="228600" lvl="1" indent="292100" eaLnBrk="1" hangingPunct="1">
              <a:lnSpc>
                <a:spcPct val="90000"/>
              </a:lnSpc>
            </a:pPr>
            <a:r>
              <a:rPr lang="en-US" altLang="zh-CN" sz="2400" i="1">
                <a:ea typeface="ＭＳ Ｐゴシック" panose="020B0600070205080204" pitchFamily="34" charset="-128"/>
              </a:rPr>
              <a:t>MyFavorite.mp3</a:t>
            </a:r>
          </a:p>
          <a:p>
            <a:pPr marL="228600" lvl="1" indent="292100" eaLnBrk="1" hangingPunct="1">
              <a:lnSpc>
                <a:spcPct val="90000"/>
              </a:lnSpc>
              <a:buFontTx/>
              <a:buNone/>
            </a:pPr>
            <a:endParaRPr lang="en-US" altLang="zh-CN" sz="2400">
              <a:ea typeface="ＭＳ Ｐゴシック" panose="020B0600070205080204" pitchFamily="34" charset="-128"/>
            </a:endParaRPr>
          </a:p>
        </p:txBody>
      </p:sp>
      <p:sp>
        <p:nvSpPr>
          <p:cNvPr id="10242" name="Slide Number Placeholder 3">
            <a:extLst>
              <a:ext uri="{FF2B5EF4-FFF2-40B4-BE49-F238E27FC236}">
                <a16:creationId xmlns:a16="http://schemas.microsoft.com/office/drawing/2014/main" id="{FB1EB8C2-656D-4017-A7B0-649D2A1D8CA5}"/>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6251CEA7-D196-4100-B59A-9043AD4D5A2F}" type="slidenum">
              <a:rPr lang="en-US" altLang="zh-CN" sz="1400" i="0"/>
              <a:pPr/>
              <a:t>4</a:t>
            </a:fld>
            <a:endParaRPr lang="en-US" altLang="zh-CN" sz="1400" i="0"/>
          </a:p>
        </p:txBody>
      </p:sp>
      <p:sp>
        <p:nvSpPr>
          <p:cNvPr id="10245" name="Text Box 5">
            <a:extLst>
              <a:ext uri="{FF2B5EF4-FFF2-40B4-BE49-F238E27FC236}">
                <a16:creationId xmlns:a16="http://schemas.microsoft.com/office/drawing/2014/main" id="{EF598C97-D69A-4FE3-B76A-D8C3C1ABB385}"/>
              </a:ext>
            </a:extLst>
          </p:cNvPr>
          <p:cNvSpPr txBox="1">
            <a:spLocks noChangeArrowheads="1"/>
          </p:cNvSpPr>
          <p:nvPr/>
        </p:nvSpPr>
        <p:spPr bwMode="auto">
          <a:xfrm>
            <a:off x="228600" y="4800600"/>
            <a:ext cx="3429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sz="1400" b="1" i="0">
                <a:solidFill>
                  <a:srgbClr val="327CB8"/>
                </a:solidFill>
              </a:rPr>
              <a:t>Figure 11.1  </a:t>
            </a:r>
            <a:r>
              <a:rPr lang="en-US" altLang="zh-CN" sz="1400" b="1" i="0"/>
              <a:t>Some common file </a:t>
            </a:r>
          </a:p>
          <a:p>
            <a:r>
              <a:rPr lang="en-US" altLang="zh-CN" sz="1400" b="1" i="0"/>
              <a:t>types and their extensions</a:t>
            </a:r>
          </a:p>
        </p:txBody>
      </p:sp>
      <p:pic>
        <p:nvPicPr>
          <p:cNvPr id="10246" name="Picture 6" descr="17606_02_0204A">
            <a:extLst>
              <a:ext uri="{FF2B5EF4-FFF2-40B4-BE49-F238E27FC236}">
                <a16:creationId xmlns:a16="http://schemas.microsoft.com/office/drawing/2014/main" id="{54BA7403-D599-413B-A4D6-24CB3F2EA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98638"/>
            <a:ext cx="33528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36D0BB80-CFBC-4F3E-B68F-9ECF7AEDFCD1}"/>
              </a:ext>
            </a:extLst>
          </p:cNvPr>
          <p:cNvSpPr>
            <a:spLocks noChangeArrowheads="1"/>
          </p:cNvSpPr>
          <p:nvPr/>
        </p:nvSpPr>
        <p:spPr bwMode="auto">
          <a:xfrm>
            <a:off x="3276600" y="5181600"/>
            <a:ext cx="5105400" cy="914400"/>
          </a:xfrm>
          <a:prstGeom prst="rect">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a:r>
              <a:rPr lang="en-US" altLang="zh-CN"/>
              <a:t>What's the advantage of using the </a:t>
            </a:r>
          </a:p>
          <a:p>
            <a:pPr algn="ctr"/>
            <a:r>
              <a:rPr lang="en-US" altLang="zh-CN"/>
              <a:t>appropriate extension?</a:t>
            </a:r>
          </a:p>
        </p:txBody>
      </p:sp>
    </p:spTree>
    <p:extLst>
      <p:ext uri="{BB962C8B-B14F-4D97-AF65-F5344CB8AC3E}">
        <p14:creationId xmlns:p14="http://schemas.microsoft.com/office/powerpoint/2010/main" val="100595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65C38BE-D6A9-4FB8-BD0D-B0FAA90FF858}"/>
              </a:ext>
            </a:extLst>
          </p:cNvPr>
          <p:cNvSpPr>
            <a:spLocks noGrp="1" noChangeArrowheads="1"/>
          </p:cNvSpPr>
          <p:nvPr>
            <p:ph type="title"/>
          </p:nvPr>
        </p:nvSpPr>
        <p:spPr>
          <a:xfrm>
            <a:off x="1371600" y="365125"/>
            <a:ext cx="7143750" cy="976313"/>
          </a:xfrm>
        </p:spPr>
        <p:txBody>
          <a:bodyPr/>
          <a:lstStyle/>
          <a:p>
            <a:pPr marL="685800" indent="-685800"/>
            <a:r>
              <a:rPr lang="en-US" altLang="zh-CN" dirty="0">
                <a:ea typeface="楷体_GB2312" pitchFamily="49" charset="-122"/>
              </a:rPr>
              <a:t>File Operations </a:t>
            </a:r>
            <a:r>
              <a:rPr lang="zh-CN" altLang="en-US" dirty="0">
                <a:ea typeface="楷体_GB2312" pitchFamily="49" charset="-122"/>
              </a:rPr>
              <a:t>文件操作</a:t>
            </a:r>
          </a:p>
        </p:txBody>
      </p:sp>
      <p:sp>
        <p:nvSpPr>
          <p:cNvPr id="68612" name="Rectangle 3">
            <a:extLst>
              <a:ext uri="{FF2B5EF4-FFF2-40B4-BE49-F238E27FC236}">
                <a16:creationId xmlns:a16="http://schemas.microsoft.com/office/drawing/2014/main" id="{265B66DF-02FA-4879-8B59-178E6AD421FA}"/>
              </a:ext>
            </a:extLst>
          </p:cNvPr>
          <p:cNvSpPr>
            <a:spLocks noGrp="1" noChangeArrowheads="1"/>
          </p:cNvSpPr>
          <p:nvPr>
            <p:ph idx="1"/>
          </p:nvPr>
        </p:nvSpPr>
        <p:spPr>
          <a:xfrm>
            <a:off x="657225" y="1484313"/>
            <a:ext cx="7694613" cy="4824412"/>
          </a:xfrm>
        </p:spPr>
        <p:txBody>
          <a:bodyPr rtlCol="0">
            <a:normAutofit/>
          </a:bodyPr>
          <a:lstStyle/>
          <a:p>
            <a:pPr>
              <a:lnSpc>
                <a:spcPct val="80000"/>
              </a:lnSpc>
              <a:spcBef>
                <a:spcPct val="40000"/>
              </a:spcBef>
              <a:defRPr/>
            </a:pPr>
            <a:r>
              <a:rPr lang="en-US" altLang="zh-CN">
                <a:ea typeface="楷体_GB2312" pitchFamily="49" charset="-122"/>
              </a:rPr>
              <a:t>Create </a:t>
            </a:r>
            <a:r>
              <a:rPr lang="zh-CN" altLang="en-US">
                <a:ea typeface="楷体_GB2312" pitchFamily="49" charset="-122"/>
              </a:rPr>
              <a:t>创建</a:t>
            </a:r>
            <a:r>
              <a:rPr lang="en-US" altLang="zh-CN">
                <a:ea typeface="楷体_GB2312" pitchFamily="49" charset="-122"/>
              </a:rPr>
              <a:t>/Delete </a:t>
            </a:r>
            <a:r>
              <a:rPr lang="zh-CN" altLang="en-US">
                <a:ea typeface="楷体_GB2312" pitchFamily="49" charset="-122"/>
              </a:rPr>
              <a:t>删除</a:t>
            </a:r>
          </a:p>
          <a:p>
            <a:pPr>
              <a:lnSpc>
                <a:spcPct val="80000"/>
              </a:lnSpc>
              <a:spcBef>
                <a:spcPct val="40000"/>
              </a:spcBef>
              <a:defRPr/>
            </a:pPr>
            <a:r>
              <a:rPr lang="en-US" altLang="zh-CN">
                <a:ea typeface="楷体_GB2312" pitchFamily="49" charset="-122"/>
              </a:rPr>
              <a:t>Open </a:t>
            </a:r>
            <a:r>
              <a:rPr lang="zh-CN" altLang="en-US">
                <a:ea typeface="楷体_GB2312" pitchFamily="49" charset="-122"/>
              </a:rPr>
              <a:t>打开</a:t>
            </a:r>
            <a:r>
              <a:rPr lang="en-US" altLang="zh-CN">
                <a:ea typeface="楷体_GB2312" pitchFamily="49" charset="-122"/>
              </a:rPr>
              <a:t>/Close </a:t>
            </a:r>
            <a:r>
              <a:rPr lang="zh-CN" altLang="en-US">
                <a:ea typeface="楷体_GB2312" pitchFamily="49" charset="-122"/>
              </a:rPr>
              <a:t>关闭</a:t>
            </a:r>
            <a:endParaRPr lang="en-US" altLang="zh-CN">
              <a:ea typeface="楷体_GB2312" pitchFamily="49" charset="-122"/>
            </a:endParaRPr>
          </a:p>
          <a:p>
            <a:pPr>
              <a:lnSpc>
                <a:spcPct val="80000"/>
              </a:lnSpc>
              <a:spcBef>
                <a:spcPct val="40000"/>
              </a:spcBef>
              <a:defRPr/>
            </a:pPr>
            <a:r>
              <a:rPr lang="en-US" altLang="zh-CN">
                <a:ea typeface="楷体_GB2312" pitchFamily="49" charset="-122"/>
              </a:rPr>
              <a:t>Read </a:t>
            </a:r>
            <a:r>
              <a:rPr lang="zh-CN" altLang="en-US">
                <a:ea typeface="楷体_GB2312" pitchFamily="49" charset="-122"/>
              </a:rPr>
              <a:t>读取</a:t>
            </a:r>
            <a:r>
              <a:rPr lang="en-US" altLang="zh-CN">
                <a:ea typeface="楷体_GB2312" pitchFamily="49" charset="-122"/>
              </a:rPr>
              <a:t>/Write </a:t>
            </a:r>
            <a:r>
              <a:rPr lang="zh-CN" altLang="en-US">
                <a:ea typeface="楷体_GB2312" pitchFamily="49" charset="-122"/>
              </a:rPr>
              <a:t>写入</a:t>
            </a:r>
          </a:p>
          <a:p>
            <a:pPr>
              <a:lnSpc>
                <a:spcPct val="80000"/>
              </a:lnSpc>
              <a:spcBef>
                <a:spcPct val="40000"/>
              </a:spcBef>
              <a:defRPr/>
            </a:pPr>
            <a:r>
              <a:rPr lang="en-US" altLang="zh-CN">
                <a:ea typeface="楷体_GB2312" pitchFamily="49" charset="-122"/>
              </a:rPr>
              <a:t>Reposition the current file pointer in a file </a:t>
            </a:r>
            <a:r>
              <a:rPr lang="zh-CN" altLang="en-US">
                <a:ea typeface="楷体_GB2312" pitchFamily="49" charset="-122"/>
              </a:rPr>
              <a:t>重定位文件中的当前指针</a:t>
            </a:r>
          </a:p>
          <a:p>
            <a:pPr>
              <a:lnSpc>
                <a:spcPct val="80000"/>
              </a:lnSpc>
              <a:spcBef>
                <a:spcPct val="40000"/>
              </a:spcBef>
              <a:defRPr/>
            </a:pPr>
            <a:r>
              <a:rPr lang="en-US" altLang="zh-CN">
                <a:ea typeface="楷体_GB2312" pitchFamily="49" charset="-122"/>
              </a:rPr>
              <a:t>Append </a:t>
            </a:r>
            <a:r>
              <a:rPr lang="zh-CN" altLang="en-US">
                <a:ea typeface="楷体_GB2312" pitchFamily="49" charset="-122"/>
              </a:rPr>
              <a:t>附加</a:t>
            </a:r>
            <a:endParaRPr lang="en-US" altLang="zh-CN">
              <a:ea typeface="楷体_GB2312" pitchFamily="49" charset="-122"/>
            </a:endParaRPr>
          </a:p>
          <a:p>
            <a:pPr>
              <a:lnSpc>
                <a:spcPct val="80000"/>
              </a:lnSpc>
              <a:spcBef>
                <a:spcPct val="40000"/>
              </a:spcBef>
              <a:defRPr/>
            </a:pPr>
            <a:r>
              <a:rPr lang="en-US" altLang="zh-CN">
                <a:ea typeface="楷体_GB2312" pitchFamily="49" charset="-122"/>
              </a:rPr>
              <a:t>Truncate </a:t>
            </a:r>
            <a:r>
              <a:rPr lang="zh-CN" altLang="en-US">
                <a:ea typeface="楷体_GB2312" pitchFamily="49" charset="-122"/>
              </a:rPr>
              <a:t>删减（删除内容）</a:t>
            </a:r>
          </a:p>
          <a:p>
            <a:pPr>
              <a:lnSpc>
                <a:spcPct val="80000"/>
              </a:lnSpc>
              <a:spcBef>
                <a:spcPct val="40000"/>
              </a:spcBef>
              <a:defRPr/>
            </a:pPr>
            <a:r>
              <a:rPr lang="en-US" altLang="zh-CN">
                <a:ea typeface="楷体_GB2312" pitchFamily="49" charset="-122"/>
              </a:rPr>
              <a:t>Rename </a:t>
            </a:r>
            <a:r>
              <a:rPr lang="zh-CN" altLang="en-US">
                <a:ea typeface="楷体_GB2312" pitchFamily="49" charset="-122"/>
              </a:rPr>
              <a:t>重命名</a:t>
            </a:r>
          </a:p>
          <a:p>
            <a:pPr>
              <a:lnSpc>
                <a:spcPct val="80000"/>
              </a:lnSpc>
              <a:spcBef>
                <a:spcPct val="40000"/>
              </a:spcBef>
              <a:defRPr/>
            </a:pPr>
            <a:r>
              <a:rPr lang="en-US" altLang="zh-CN">
                <a:ea typeface="楷体_GB2312" pitchFamily="49" charset="-122"/>
              </a:rPr>
              <a:t>Copy </a:t>
            </a:r>
            <a:r>
              <a:rPr lang="zh-CN" altLang="en-US">
                <a:ea typeface="楷体_GB2312" pitchFamily="49" charset="-122"/>
              </a:rPr>
              <a:t>复制</a:t>
            </a:r>
          </a:p>
        </p:txBody>
      </p:sp>
      <p:sp>
        <p:nvSpPr>
          <p:cNvPr id="93188" name="灯片编号占位符 5">
            <a:extLst>
              <a:ext uri="{FF2B5EF4-FFF2-40B4-BE49-F238E27FC236}">
                <a16:creationId xmlns:a16="http://schemas.microsoft.com/office/drawing/2014/main" id="{897B0850-32ED-4433-B1D0-9B397DCC82E1}"/>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AFD04CC2-A087-4430-B72E-695C2B18FBE4}" type="slidenum">
              <a:rPr lang="zh-CN" altLang="en-US" sz="1400">
                <a:solidFill>
                  <a:srgbClr val="C0C0C0"/>
                </a:solidFill>
              </a:rPr>
              <a:pPr/>
              <a:t>5</a:t>
            </a:fld>
            <a:r>
              <a:rPr lang="en-US" altLang="zh-CN" sz="1400">
                <a:solidFill>
                  <a:srgbClr val="C0C0C0"/>
                </a:solidFill>
              </a:rPr>
              <a:t>/44</a:t>
            </a:r>
          </a:p>
        </p:txBody>
      </p:sp>
      <p:sp>
        <p:nvSpPr>
          <p:cNvPr id="93189" name="Rectangle 4">
            <a:extLst>
              <a:ext uri="{FF2B5EF4-FFF2-40B4-BE49-F238E27FC236}">
                <a16:creationId xmlns:a16="http://schemas.microsoft.com/office/drawing/2014/main" id="{3B6B6D40-E73C-4C6A-8739-49363BE97403}"/>
              </a:ext>
            </a:extLst>
          </p:cNvPr>
          <p:cNvSpPr>
            <a:spLocks noChangeArrowheads="1"/>
          </p:cNvSpPr>
          <p:nvPr/>
        </p:nvSpPr>
        <p:spPr bwMode="auto">
          <a:xfrm>
            <a:off x="3203575" y="2060575"/>
            <a:ext cx="5616575"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lvl="1" eaLnBrk="1" hangingPunct="1">
              <a:lnSpc>
                <a:spcPct val="80000"/>
              </a:lnSpc>
              <a:spcBef>
                <a:spcPct val="20000"/>
              </a:spcBef>
              <a:buClr>
                <a:schemeClr val="hlink"/>
              </a:buClr>
              <a:buSzPct val="55000"/>
              <a:buFont typeface="Wingdings" panose="05000000000000000000" pitchFamily="2" charset="2"/>
              <a:buChar char="n"/>
            </a:pPr>
            <a:endParaRPr lang="zh-CN" altLang="en-US" sz="3000" b="1">
              <a:latin typeface="Comic Sans MS" panose="030F0702030302020204" pitchFamily="66" charset="0"/>
            </a:endParaRPr>
          </a:p>
          <a:p>
            <a:pPr lvl="1" eaLnBrk="1" hangingPunct="1">
              <a:lnSpc>
                <a:spcPct val="80000"/>
              </a:lnSpc>
              <a:spcBef>
                <a:spcPct val="20000"/>
              </a:spcBef>
              <a:buClr>
                <a:schemeClr val="hlink"/>
              </a:buClr>
              <a:buSzPct val="55000"/>
              <a:buFont typeface="Wingdings" panose="05000000000000000000" pitchFamily="2" charset="2"/>
              <a:buChar char="n"/>
            </a:pPr>
            <a:endParaRPr lang="en-US" altLang="zh-CN" sz="3000" b="1">
              <a:latin typeface="Comic Sans MS" panose="030F0702030302020204" pitchFamily="66" charset="0"/>
            </a:endParaRPr>
          </a:p>
        </p:txBody>
      </p:sp>
      <p:sp>
        <p:nvSpPr>
          <p:cNvPr id="93190" name="Rectangle 5">
            <a:extLst>
              <a:ext uri="{FF2B5EF4-FFF2-40B4-BE49-F238E27FC236}">
                <a16:creationId xmlns:a16="http://schemas.microsoft.com/office/drawing/2014/main" id="{5B18BB95-FE74-48F6-8DA8-2B6BE05162B8}"/>
              </a:ext>
            </a:extLst>
          </p:cNvPr>
          <p:cNvSpPr>
            <a:spLocks noChangeArrowheads="1"/>
          </p:cNvSpPr>
          <p:nvPr/>
        </p:nvSpPr>
        <p:spPr bwMode="auto">
          <a:xfrm>
            <a:off x="4392613" y="1484313"/>
            <a:ext cx="493236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pPr>
            <a:endParaRPr lang="en-US" altLang="zh-CN" sz="3000" b="1">
              <a:latin typeface="Comic Sans MS" panose="030F0702030302020204" pitchFamily="66" charset="0"/>
            </a:endParaRPr>
          </a:p>
        </p:txBody>
      </p:sp>
      <p:sp>
        <p:nvSpPr>
          <p:cNvPr id="93191" name="Rectangle 6">
            <a:extLst>
              <a:ext uri="{FF2B5EF4-FFF2-40B4-BE49-F238E27FC236}">
                <a16:creationId xmlns:a16="http://schemas.microsoft.com/office/drawing/2014/main" id="{0B314761-D23A-4B60-9A60-C0EDFA6DD3DC}"/>
              </a:ext>
            </a:extLst>
          </p:cNvPr>
          <p:cNvSpPr>
            <a:spLocks noChangeArrowheads="1"/>
          </p:cNvSpPr>
          <p:nvPr/>
        </p:nvSpPr>
        <p:spPr bwMode="auto">
          <a:xfrm>
            <a:off x="7542213" y="98425"/>
            <a:ext cx="1616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90600" indent="-5334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90000"/>
              <a:buFont typeface="Wingdings" panose="05000000000000000000" pitchFamily="2" charset="2"/>
              <a:buNone/>
            </a:pPr>
            <a:r>
              <a:rPr lang="en-US" altLang="zh-CN" b="1">
                <a:solidFill>
                  <a:schemeClr val="folHlink"/>
                </a:solidFill>
                <a:latin typeface="Comic Sans MS" panose="030F0702030302020204" pitchFamily="66" charset="0"/>
              </a:rPr>
              <a:t>p367</a:t>
            </a:r>
            <a:endParaRPr lang="zh-CN" altLang="en-US" b="1">
              <a:solidFill>
                <a:schemeClr val="folHlink"/>
              </a:solidFill>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0186AD0-AF48-46B2-9618-531AC3ED74F3}"/>
              </a:ext>
            </a:extLst>
          </p:cNvPr>
          <p:cNvSpPr>
            <a:spLocks noGrp="1" noChangeArrowheads="1"/>
          </p:cNvSpPr>
          <p:nvPr>
            <p:ph type="title"/>
          </p:nvPr>
        </p:nvSpPr>
        <p:spPr>
          <a:xfrm>
            <a:off x="1371600" y="365125"/>
            <a:ext cx="7143750" cy="976313"/>
          </a:xfrm>
        </p:spPr>
        <p:txBody>
          <a:bodyPr/>
          <a:lstStyle/>
          <a:p>
            <a:r>
              <a:rPr lang="en-US" altLang="zh-CN" dirty="0"/>
              <a:t>File Access and File Protection</a:t>
            </a:r>
            <a:endParaRPr lang="zh-CN" altLang="en-US" dirty="0"/>
          </a:p>
        </p:txBody>
      </p:sp>
      <p:sp>
        <p:nvSpPr>
          <p:cNvPr id="95235" name="Rectangle 3">
            <a:extLst>
              <a:ext uri="{FF2B5EF4-FFF2-40B4-BE49-F238E27FC236}">
                <a16:creationId xmlns:a16="http://schemas.microsoft.com/office/drawing/2014/main" id="{021EB7FC-AB14-45B1-8EB6-F59B1CF92A43}"/>
              </a:ext>
            </a:extLst>
          </p:cNvPr>
          <p:cNvSpPr>
            <a:spLocks noGrp="1" noChangeArrowheads="1"/>
          </p:cNvSpPr>
          <p:nvPr>
            <p:ph idx="1"/>
          </p:nvPr>
        </p:nvSpPr>
        <p:spPr>
          <a:xfrm>
            <a:off x="611188" y="1660525"/>
            <a:ext cx="8343900" cy="4648200"/>
          </a:xfrm>
        </p:spPr>
        <p:txBody>
          <a:bodyPr/>
          <a:lstStyle/>
          <a:p>
            <a:r>
              <a:rPr lang="en-US" altLang="zh-CN">
                <a:solidFill>
                  <a:schemeClr val="folHlink"/>
                </a:solidFill>
                <a:ea typeface="楷体_GB2312" pitchFamily="49" charset="-122"/>
              </a:rPr>
              <a:t>File Access </a:t>
            </a:r>
            <a:r>
              <a:rPr lang="zh-CN" altLang="en-US">
                <a:solidFill>
                  <a:schemeClr val="folHlink"/>
                </a:solidFill>
                <a:ea typeface="楷体_GB2312" pitchFamily="49" charset="-122"/>
              </a:rPr>
              <a:t>文件访问</a:t>
            </a:r>
          </a:p>
          <a:p>
            <a:pPr lvl="1"/>
            <a:r>
              <a:rPr lang="en-US" altLang="zh-CN">
                <a:ea typeface="楷体_GB2312" pitchFamily="49" charset="-122"/>
              </a:rPr>
              <a:t>Sequential file access </a:t>
            </a:r>
            <a:r>
              <a:rPr lang="zh-CN" altLang="en-US">
                <a:ea typeface="楷体_GB2312" pitchFamily="49" charset="-122"/>
              </a:rPr>
              <a:t>顺序访问</a:t>
            </a:r>
          </a:p>
          <a:p>
            <a:pPr lvl="1"/>
            <a:r>
              <a:rPr lang="en-US" altLang="zh-CN">
                <a:ea typeface="楷体_GB2312" pitchFamily="49" charset="-122"/>
              </a:rPr>
              <a:t>Direct file access </a:t>
            </a:r>
            <a:r>
              <a:rPr lang="zh-CN" altLang="en-US">
                <a:ea typeface="楷体_GB2312" pitchFamily="49" charset="-122"/>
              </a:rPr>
              <a:t>直接访问</a:t>
            </a:r>
            <a:endParaRPr lang="en-US" altLang="zh-CN">
              <a:ea typeface="楷体_GB2312" pitchFamily="49" charset="-122"/>
            </a:endParaRPr>
          </a:p>
          <a:p>
            <a:pPr>
              <a:spcBef>
                <a:spcPct val="50000"/>
              </a:spcBef>
            </a:pPr>
            <a:r>
              <a:rPr lang="en-US" altLang="zh-CN">
                <a:solidFill>
                  <a:schemeClr val="folHlink"/>
                </a:solidFill>
                <a:ea typeface="楷体_GB2312" pitchFamily="49" charset="-122"/>
              </a:rPr>
              <a:t>File Protection </a:t>
            </a:r>
            <a:r>
              <a:rPr lang="zh-CN" altLang="en-US">
                <a:solidFill>
                  <a:schemeClr val="folHlink"/>
                </a:solidFill>
                <a:ea typeface="楷体_GB2312" pitchFamily="49" charset="-122"/>
              </a:rPr>
              <a:t>文件保护</a:t>
            </a:r>
            <a:r>
              <a:rPr lang="zh-CN" altLang="en-US">
                <a:ea typeface="楷体_GB2312" pitchFamily="49" charset="-122"/>
              </a:rPr>
              <a:t> </a:t>
            </a:r>
            <a:r>
              <a:rPr lang="en-US" altLang="zh-CN">
                <a:ea typeface="楷体_GB2312" pitchFamily="49" charset="-122"/>
              </a:rPr>
              <a:t>(for Multi-user System </a:t>
            </a:r>
            <a:r>
              <a:rPr lang="zh-CN" altLang="en-US">
                <a:ea typeface="楷体_GB2312" pitchFamily="49" charset="-122"/>
              </a:rPr>
              <a:t>多用户系统</a:t>
            </a:r>
            <a:r>
              <a:rPr lang="en-US" altLang="zh-CN">
                <a:ea typeface="楷体_GB2312" pitchFamily="49" charset="-122"/>
              </a:rPr>
              <a:t>)</a:t>
            </a:r>
          </a:p>
          <a:p>
            <a:pPr lvl="1"/>
            <a:r>
              <a:rPr lang="en-US" altLang="zh-CN">
                <a:ea typeface="楷体_GB2312" pitchFamily="49" charset="-122"/>
              </a:rPr>
              <a:t>Read</a:t>
            </a:r>
            <a:endParaRPr lang="zh-CN" altLang="en-US">
              <a:ea typeface="楷体_GB2312" pitchFamily="49" charset="-122"/>
            </a:endParaRPr>
          </a:p>
          <a:p>
            <a:pPr lvl="1"/>
            <a:r>
              <a:rPr lang="en-US" altLang="zh-CN">
                <a:ea typeface="楷体_GB2312" pitchFamily="49" charset="-122"/>
              </a:rPr>
              <a:t>Write/Delete</a:t>
            </a:r>
          </a:p>
          <a:p>
            <a:pPr lvl="1"/>
            <a:r>
              <a:rPr lang="en-US" altLang="zh-CN">
                <a:ea typeface="楷体_GB2312" pitchFamily="49" charset="-122"/>
              </a:rPr>
              <a:t>Execution</a:t>
            </a:r>
          </a:p>
        </p:txBody>
      </p:sp>
      <p:sp>
        <p:nvSpPr>
          <p:cNvPr id="95236" name="灯片编号占位符 5">
            <a:extLst>
              <a:ext uri="{FF2B5EF4-FFF2-40B4-BE49-F238E27FC236}">
                <a16:creationId xmlns:a16="http://schemas.microsoft.com/office/drawing/2014/main" id="{6010C9B1-76EA-4154-B257-3769CA8DFFF3}"/>
              </a:ext>
            </a:extLst>
          </p:cNvPr>
          <p:cNvSpPr>
            <a:spLocks noGrp="1"/>
          </p:cNvSpPr>
          <p:nvPr>
            <p:ph type="sldNum" sz="quarter" idx="4"/>
          </p:nvPr>
        </p:nvSpPr>
        <p:spPr bwMode="auto">
          <a:xfrm>
            <a:off x="7239000" y="6453188"/>
            <a:ext cx="1905000" cy="39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fld id="{EF5C5A4C-AD45-43CD-8512-2993BC82E772}" type="slidenum">
              <a:rPr lang="zh-CN" altLang="en-US" sz="1400">
                <a:solidFill>
                  <a:srgbClr val="C0C0C0"/>
                </a:solidFill>
              </a:rPr>
              <a:pPr/>
              <a:t>6</a:t>
            </a:fld>
            <a:r>
              <a:rPr lang="en-US" altLang="zh-CN" sz="1400">
                <a:solidFill>
                  <a:srgbClr val="C0C0C0"/>
                </a:solidFill>
              </a:rPr>
              <a:t>/44</a:t>
            </a:r>
          </a:p>
        </p:txBody>
      </p:sp>
      <p:sp>
        <p:nvSpPr>
          <p:cNvPr id="95237" name="Rectangle 4">
            <a:extLst>
              <a:ext uri="{FF2B5EF4-FFF2-40B4-BE49-F238E27FC236}">
                <a16:creationId xmlns:a16="http://schemas.microsoft.com/office/drawing/2014/main" id="{FB385A6C-AA23-44F9-B312-E03302B9E336}"/>
              </a:ext>
            </a:extLst>
          </p:cNvPr>
          <p:cNvSpPr>
            <a:spLocks noChangeArrowheads="1"/>
          </p:cNvSpPr>
          <p:nvPr/>
        </p:nvSpPr>
        <p:spPr bwMode="auto">
          <a:xfrm>
            <a:off x="6597650" y="98425"/>
            <a:ext cx="2544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90600" indent="-533400">
              <a:defRPr sz="3200">
                <a:solidFill>
                  <a:schemeClr val="tx1"/>
                </a:solidFill>
                <a:latin typeface="Tahoma" panose="020B0604030504040204" pitchFamily="34" charset="0"/>
                <a:ea typeface="宋体" panose="02010600030101010101" pitchFamily="2" charset="-122"/>
              </a:defRPr>
            </a:lvl1pPr>
            <a:lvl2pPr marL="742950" indent="-285750">
              <a:defRPr sz="3200">
                <a:solidFill>
                  <a:schemeClr val="tx1"/>
                </a:solidFill>
                <a:latin typeface="Tahoma" panose="020B0604030504040204" pitchFamily="34" charset="0"/>
                <a:ea typeface="宋体" panose="02010600030101010101" pitchFamily="2" charset="-122"/>
              </a:defRPr>
            </a:lvl2pPr>
            <a:lvl3pPr marL="1143000" indent="-228600">
              <a:defRPr sz="3200">
                <a:solidFill>
                  <a:schemeClr val="tx1"/>
                </a:solidFill>
                <a:latin typeface="Tahoma" panose="020B0604030504040204" pitchFamily="34" charset="0"/>
                <a:ea typeface="宋体" panose="02010600030101010101" pitchFamily="2" charset="-122"/>
              </a:defRPr>
            </a:lvl3pPr>
            <a:lvl4pPr marL="1600200" indent="-228600">
              <a:defRPr sz="3200">
                <a:solidFill>
                  <a:schemeClr val="tx1"/>
                </a:solidFill>
                <a:latin typeface="Tahoma" panose="020B0604030504040204" pitchFamily="34" charset="0"/>
                <a:ea typeface="宋体" panose="02010600030101010101" pitchFamily="2" charset="-122"/>
              </a:defRPr>
            </a:lvl4pPr>
            <a:lvl5pPr marL="2057400" indent="-228600">
              <a:defRPr sz="32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Tahoma" panose="020B0604030504040204" pitchFamily="34" charset="0"/>
                <a:ea typeface="宋体" panose="02010600030101010101" pitchFamily="2" charset="-122"/>
              </a:defRPr>
            </a:lvl9pPr>
          </a:lstStyle>
          <a:p>
            <a:pPr eaLnBrk="1" hangingPunct="1">
              <a:spcBef>
                <a:spcPct val="20000"/>
              </a:spcBef>
              <a:buClr>
                <a:schemeClr val="tx2"/>
              </a:buClr>
              <a:buSzPct val="90000"/>
              <a:buFont typeface="Wingdings" panose="05000000000000000000" pitchFamily="2" charset="2"/>
              <a:buNone/>
            </a:pPr>
            <a:r>
              <a:rPr lang="en-US" altLang="zh-CN" b="1">
                <a:solidFill>
                  <a:schemeClr val="folHlink"/>
                </a:solidFill>
                <a:latin typeface="Comic Sans MS" panose="030F0702030302020204" pitchFamily="66" charset="0"/>
              </a:rPr>
              <a:t>p368,369</a:t>
            </a:r>
            <a:endParaRPr lang="zh-CN" altLang="en-US" b="1">
              <a:solidFill>
                <a:schemeClr val="folHlink"/>
              </a:solidFill>
              <a:latin typeface="Comic Sans MS" panose="030F07020303020202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2D05A4B9-FFED-42A6-8867-3526C859474A}"/>
              </a:ext>
            </a:extLst>
          </p:cNvPr>
          <p:cNvSpPr>
            <a:spLocks noGrp="1" noChangeArrowheads="1"/>
          </p:cNvSpPr>
          <p:nvPr>
            <p:ph type="title"/>
          </p:nvPr>
        </p:nvSpPr>
        <p:spPr/>
        <p:txBody>
          <a:bodyPr/>
          <a:lstStyle/>
          <a:p>
            <a:pPr eaLnBrk="1" hangingPunct="1"/>
            <a:r>
              <a:rPr lang="en-US" altLang="zh-CN">
                <a:solidFill>
                  <a:schemeClr val="tx1"/>
                </a:solidFill>
                <a:ea typeface="ＭＳ Ｐゴシック" panose="020B0600070205080204" pitchFamily="34" charset="-128"/>
              </a:rPr>
              <a:t>File Access</a:t>
            </a:r>
          </a:p>
        </p:txBody>
      </p:sp>
      <p:sp>
        <p:nvSpPr>
          <p:cNvPr id="12292" name="Rectangle 3">
            <a:extLst>
              <a:ext uri="{FF2B5EF4-FFF2-40B4-BE49-F238E27FC236}">
                <a16:creationId xmlns:a16="http://schemas.microsoft.com/office/drawing/2014/main" id="{6E89784E-709F-4D75-9704-DEC41D3C7550}"/>
              </a:ext>
            </a:extLst>
          </p:cNvPr>
          <p:cNvSpPr>
            <a:spLocks noGrp="1" noChangeArrowheads="1"/>
          </p:cNvSpPr>
          <p:nvPr>
            <p:ph idx="1"/>
          </p:nvPr>
        </p:nvSpPr>
        <p:spPr/>
        <p:txBody>
          <a:bodyPr>
            <a:normAutofit fontScale="92500"/>
          </a:bodyPr>
          <a:lstStyle/>
          <a:p>
            <a:pPr marL="0" indent="0" eaLnBrk="1" hangingPunct="1">
              <a:lnSpc>
                <a:spcPct val="90000"/>
              </a:lnSpc>
              <a:buFontTx/>
              <a:buNone/>
            </a:pPr>
            <a:r>
              <a:rPr lang="en-US" altLang="zh-CN" sz="2800" b="1">
                <a:solidFill>
                  <a:srgbClr val="3333FF"/>
                </a:solidFill>
                <a:ea typeface="ＭＳ Ｐゴシック" panose="020B0600070205080204" pitchFamily="34" charset="-128"/>
              </a:rPr>
              <a:t>Sequential access</a:t>
            </a:r>
            <a:r>
              <a:rPr lang="en-US" altLang="zh-CN" sz="2800" b="1">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The technique in which data in a file is accessed in a linear fashion; to get the last record, you must read all of the records</a:t>
            </a:r>
          </a:p>
          <a:p>
            <a:pPr marL="0" indent="0" eaLnBrk="1" hangingPunct="1">
              <a:lnSpc>
                <a:spcPct val="90000"/>
              </a:lnSpc>
              <a:buFontTx/>
              <a:buNone/>
            </a:pPr>
            <a:r>
              <a:rPr lang="en-US" altLang="zh-CN" sz="2800" b="1">
                <a:solidFill>
                  <a:srgbClr val="3333FF"/>
                </a:solidFill>
                <a:ea typeface="ＭＳ Ｐゴシック" panose="020B0600070205080204" pitchFamily="34" charset="-128"/>
              </a:rPr>
              <a:t>Direct access</a:t>
            </a:r>
            <a:r>
              <a:rPr lang="en-US" altLang="zh-CN" sz="2800">
                <a:ea typeface="ＭＳ Ｐゴシック" panose="020B0600070205080204" pitchFamily="34" charset="-128"/>
              </a:rPr>
              <a:t>  </a:t>
            </a:r>
          </a:p>
          <a:p>
            <a:pPr marL="0" indent="0" eaLnBrk="1" hangingPunct="1">
              <a:lnSpc>
                <a:spcPct val="90000"/>
              </a:lnSpc>
              <a:buFontTx/>
              <a:buNone/>
            </a:pPr>
            <a:r>
              <a:rPr lang="en-US" altLang="zh-CN" sz="2800">
                <a:ea typeface="ＭＳ Ｐゴシック" panose="020B0600070205080204" pitchFamily="34" charset="-128"/>
              </a:rPr>
              <a:t>The technique in which data in a file is conceptually divided into numbered logical records and accessed directly, by specifying logical record numbers</a:t>
            </a:r>
          </a:p>
          <a:p>
            <a:pPr marL="0" indent="0" eaLnBrk="1" hangingPunct="1">
              <a:lnSpc>
                <a:spcPct val="90000"/>
              </a:lnSpc>
              <a:buFontTx/>
              <a:buNone/>
            </a:pPr>
            <a:endParaRPr lang="en-US" altLang="zh-CN" sz="2800">
              <a:ea typeface="ＭＳ Ｐゴシック" panose="020B0600070205080204" pitchFamily="34" charset="-128"/>
            </a:endParaRPr>
          </a:p>
          <a:p>
            <a:pPr marL="0" indent="0" eaLnBrk="1" hangingPunct="1">
              <a:lnSpc>
                <a:spcPct val="90000"/>
              </a:lnSpc>
              <a:buFontTx/>
              <a:buNone/>
            </a:pPr>
            <a:r>
              <a:rPr lang="en-US" altLang="zh-CN" sz="2800">
                <a:ea typeface="ＭＳ Ｐゴシック" panose="020B0600070205080204" pitchFamily="34" charset="-128"/>
              </a:rPr>
              <a:t>	</a:t>
            </a:r>
          </a:p>
        </p:txBody>
      </p:sp>
      <p:sp>
        <p:nvSpPr>
          <p:cNvPr id="12290" name="Slide Number Placeholder 3">
            <a:extLst>
              <a:ext uri="{FF2B5EF4-FFF2-40B4-BE49-F238E27FC236}">
                <a16:creationId xmlns:a16="http://schemas.microsoft.com/office/drawing/2014/main" id="{FF2AFDBB-1433-4054-BB16-DD96EB24CCE4}"/>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802D66DF-34A6-4A82-91E8-E8BE98574F91}" type="slidenum">
              <a:rPr lang="en-US" altLang="zh-CN" sz="1400" i="0"/>
              <a:pPr/>
              <a:t>7</a:t>
            </a:fld>
            <a:endParaRPr lang="en-US" altLang="zh-CN" sz="1400" i="0"/>
          </a:p>
        </p:txBody>
      </p:sp>
    </p:spTree>
    <p:extLst>
      <p:ext uri="{BB962C8B-B14F-4D97-AF65-F5344CB8AC3E}">
        <p14:creationId xmlns:p14="http://schemas.microsoft.com/office/powerpoint/2010/main" val="210903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BF4322-72FC-4D1A-93B4-4B44BF5AAEB2}"/>
              </a:ext>
            </a:extLst>
          </p:cNvPr>
          <p:cNvSpPr>
            <a:spLocks noGrp="1" noChangeArrowheads="1"/>
          </p:cNvSpPr>
          <p:nvPr>
            <p:ph type="title"/>
          </p:nvPr>
        </p:nvSpPr>
        <p:spPr>
          <a:xfrm>
            <a:off x="1676400" y="152400"/>
            <a:ext cx="6629400" cy="1143000"/>
          </a:xfrm>
        </p:spPr>
        <p:txBody>
          <a:bodyPr/>
          <a:lstStyle/>
          <a:p>
            <a:pPr eaLnBrk="1" hangingPunct="1"/>
            <a:r>
              <a:rPr lang="en-US" altLang="zh-CN" dirty="0">
                <a:ea typeface="ＭＳ Ｐゴシック" panose="020B0600070205080204" pitchFamily="34" charset="-128"/>
              </a:rPr>
              <a:t>File Access</a:t>
            </a:r>
          </a:p>
        </p:txBody>
      </p:sp>
      <p:sp>
        <p:nvSpPr>
          <p:cNvPr id="13314" name="Slide Number Placeholder 2">
            <a:extLst>
              <a:ext uri="{FF2B5EF4-FFF2-40B4-BE49-F238E27FC236}">
                <a16:creationId xmlns:a16="http://schemas.microsoft.com/office/drawing/2014/main" id="{0E8AA482-949D-4FC4-A40B-1EC8CD41B44C}"/>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8A39176-6DFB-4ECB-B54B-249769B1FBE4}" type="slidenum">
              <a:rPr lang="en-US" altLang="zh-CN" sz="1400" i="0"/>
              <a:pPr/>
              <a:t>8</a:t>
            </a:fld>
            <a:endParaRPr lang="en-US" altLang="zh-CN" sz="1400" i="0"/>
          </a:p>
        </p:txBody>
      </p:sp>
      <p:sp>
        <p:nvSpPr>
          <p:cNvPr id="13316" name="Text Box 4">
            <a:extLst>
              <a:ext uri="{FF2B5EF4-FFF2-40B4-BE49-F238E27FC236}">
                <a16:creationId xmlns:a16="http://schemas.microsoft.com/office/drawing/2014/main" id="{56FC4BF1-74AD-4C57-9517-B1B538DE7FD7}"/>
              </a:ext>
            </a:extLst>
          </p:cNvPr>
          <p:cNvSpPr txBox="1">
            <a:spLocks noChangeArrowheads="1"/>
          </p:cNvSpPr>
          <p:nvPr/>
        </p:nvSpPr>
        <p:spPr bwMode="auto">
          <a:xfrm>
            <a:off x="457200" y="5715000"/>
            <a:ext cx="3021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sz="1400" b="1" i="0">
                <a:solidFill>
                  <a:srgbClr val="327CB8"/>
                </a:solidFill>
              </a:rPr>
              <a:t>Figure 11.2 </a:t>
            </a:r>
            <a:r>
              <a:rPr lang="en-US" altLang="zh-CN" sz="1400" b="1" i="0"/>
              <a:t>Sequential file access</a:t>
            </a:r>
          </a:p>
        </p:txBody>
      </p:sp>
      <p:pic>
        <p:nvPicPr>
          <p:cNvPr id="13317" name="Picture 5" descr="17606_02_0205A">
            <a:extLst>
              <a:ext uri="{FF2B5EF4-FFF2-40B4-BE49-F238E27FC236}">
                <a16:creationId xmlns:a16="http://schemas.microsoft.com/office/drawing/2014/main" id="{C5EECF76-4E06-4191-BCA5-0FF6847FD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1722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0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CC446681-5D36-4E3E-9113-919C20225F26}"/>
              </a:ext>
            </a:extLst>
          </p:cNvPr>
          <p:cNvSpPr>
            <a:spLocks noGrp="1" noChangeArrowheads="1"/>
          </p:cNvSpPr>
          <p:nvPr>
            <p:ph type="title"/>
          </p:nvPr>
        </p:nvSpPr>
        <p:spPr>
          <a:xfrm>
            <a:off x="1676400" y="152400"/>
            <a:ext cx="6705600" cy="1143000"/>
          </a:xfrm>
        </p:spPr>
        <p:txBody>
          <a:bodyPr/>
          <a:lstStyle/>
          <a:p>
            <a:pPr eaLnBrk="1" hangingPunct="1"/>
            <a:r>
              <a:rPr lang="en-US" altLang="zh-CN" dirty="0">
                <a:ea typeface="ＭＳ Ｐゴシック" panose="020B0600070205080204" pitchFamily="34" charset="-128"/>
              </a:rPr>
              <a:t>File Access</a:t>
            </a:r>
          </a:p>
        </p:txBody>
      </p:sp>
      <p:sp>
        <p:nvSpPr>
          <p:cNvPr id="14338" name="Slide Number Placeholder 2">
            <a:extLst>
              <a:ext uri="{FF2B5EF4-FFF2-40B4-BE49-F238E27FC236}">
                <a16:creationId xmlns:a16="http://schemas.microsoft.com/office/drawing/2014/main" id="{00D9ACC5-374E-4C6D-8FB0-729679601F7A}"/>
              </a:ext>
            </a:extLst>
          </p:cNvPr>
          <p:cNvSpPr>
            <a:spLocks noGrp="1"/>
          </p:cNvSpPr>
          <p:nvPr>
            <p:ph type="sldNum" sz="quarter" idx="4294967295"/>
          </p:nvPr>
        </p:nvSpPr>
        <p:spPr>
          <a:xfrm>
            <a:off x="6457950" y="6356355"/>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903D70EA-017E-43B5-8B7C-CB196EB138CB}" type="slidenum">
              <a:rPr lang="en-US" altLang="zh-CN" sz="1400" i="0"/>
              <a:pPr/>
              <a:t>9</a:t>
            </a:fld>
            <a:endParaRPr lang="en-US" altLang="zh-CN" sz="1400" i="0"/>
          </a:p>
        </p:txBody>
      </p:sp>
      <p:pic>
        <p:nvPicPr>
          <p:cNvPr id="14340" name="Picture 3" descr="c11f03">
            <a:extLst>
              <a:ext uri="{FF2B5EF4-FFF2-40B4-BE49-F238E27FC236}">
                <a16:creationId xmlns:a16="http://schemas.microsoft.com/office/drawing/2014/main" id="{EE3F3318-7591-4116-A241-801A3218AF6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8229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4">
            <a:extLst>
              <a:ext uri="{FF2B5EF4-FFF2-40B4-BE49-F238E27FC236}">
                <a16:creationId xmlns:a16="http://schemas.microsoft.com/office/drawing/2014/main" id="{B8E23508-D459-4805-9018-0C5541F62ED3}"/>
              </a:ext>
            </a:extLst>
          </p:cNvPr>
          <p:cNvSpPr txBox="1">
            <a:spLocks noChangeArrowheads="1"/>
          </p:cNvSpPr>
          <p:nvPr/>
        </p:nvSpPr>
        <p:spPr bwMode="auto">
          <a:xfrm>
            <a:off x="457200" y="5638800"/>
            <a:ext cx="262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zh-CN" sz="1400" b="1" i="0">
                <a:solidFill>
                  <a:srgbClr val="327CB8"/>
                </a:solidFill>
              </a:rPr>
              <a:t>Figure 11.3 </a:t>
            </a:r>
            <a:r>
              <a:rPr lang="en-US" altLang="zh-CN" sz="1400" b="1" i="0"/>
              <a:t>Direct file access</a:t>
            </a:r>
          </a:p>
        </p:txBody>
      </p:sp>
    </p:spTree>
    <p:extLst>
      <p:ext uri="{BB962C8B-B14F-4D97-AF65-F5344CB8AC3E}">
        <p14:creationId xmlns:p14="http://schemas.microsoft.com/office/powerpoint/2010/main" val="3979146291"/>
      </p:ext>
    </p:extLst>
  </p:cSld>
  <p:clrMapOvr>
    <a:masterClrMapping/>
  </p:clrMapOvr>
</p:sld>
</file>

<file path=ppt/theme/theme1.xml><?xml version="1.0" encoding="utf-8"?>
<a:theme xmlns:a="http://schemas.openxmlformats.org/drawingml/2006/main" name="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s0oqbzx">
      <a:majorFont>
        <a:latin typeface="Arial" panose="020F0302020204030204"/>
        <a:ea typeface="SimSun"/>
        <a:cs typeface=""/>
      </a:majorFont>
      <a:minorFont>
        <a:latin typeface="Arial"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2" id="{D9BBAC12-D643-49E1-8E69-D1D8E7A95AE0}" vid="{18E571F9-5FA2-4DFE-B673-238BD369B11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532</TotalTime>
  <Words>1122</Words>
  <Application>Microsoft Office PowerPoint</Application>
  <PresentationFormat>全屏显示(4:3)</PresentationFormat>
  <Paragraphs>226</Paragraphs>
  <Slides>26</Slides>
  <Notes>22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26</vt:i4>
      </vt:variant>
    </vt:vector>
  </HeadingPairs>
  <TitlesOfParts>
    <vt:vector size="30" baseType="lpstr">
      <vt:lpstr>Arial</vt:lpstr>
      <vt:lpstr>ＭＳ Ｐゴシック</vt:lpstr>
      <vt:lpstr>Times</vt:lpstr>
      <vt:lpstr>主题2</vt:lpstr>
      <vt:lpstr>Chapter 11 File Systems and Directories</vt:lpstr>
      <vt:lpstr>Contents</vt:lpstr>
      <vt:lpstr>11.1 File System</vt:lpstr>
      <vt:lpstr>File Types</vt:lpstr>
      <vt:lpstr>File Operations 文件操作</vt:lpstr>
      <vt:lpstr>File Access and File Protection</vt:lpstr>
      <vt:lpstr>File Access</vt:lpstr>
      <vt:lpstr>File Access</vt:lpstr>
      <vt:lpstr>File Access</vt:lpstr>
      <vt:lpstr>File Access</vt:lpstr>
      <vt:lpstr>11.2 Directories</vt:lpstr>
      <vt:lpstr>Directory Trees</vt:lpstr>
      <vt:lpstr>Directory Trees</vt:lpstr>
      <vt:lpstr>Directory Trees</vt:lpstr>
      <vt:lpstr>Directory Trees</vt:lpstr>
      <vt:lpstr>A Unix Directory Tree</vt:lpstr>
      <vt:lpstr>Path Names</vt:lpstr>
      <vt:lpstr>Path Names</vt:lpstr>
      <vt:lpstr>11.3 Disk scheduling</vt:lpstr>
      <vt:lpstr>Disk Scheduling</vt:lpstr>
      <vt:lpstr>Disk Scheduling</vt:lpstr>
      <vt:lpstr>Disk Scheduling</vt:lpstr>
      <vt:lpstr>Disk Scheduling</vt:lpstr>
      <vt:lpstr>Disk Scheduling</vt:lpstr>
      <vt:lpstr>Disk Scheduling</vt:lpstr>
      <vt:lpstr>Chapter 11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&amp; Bartlett Publishers</dc:creator>
  <cp:lastModifiedBy>shen ys</cp:lastModifiedBy>
  <cp:revision>35</cp:revision>
  <dcterms:created xsi:type="dcterms:W3CDTF">2002-06-09T19:56:08Z</dcterms:created>
  <dcterms:modified xsi:type="dcterms:W3CDTF">2018-12-18T02:04:14Z</dcterms:modified>
</cp:coreProperties>
</file>